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70" r:id="rId3"/>
    <p:sldId id="258" r:id="rId4"/>
    <p:sldId id="271" r:id="rId5"/>
    <p:sldId id="272" r:id="rId6"/>
    <p:sldId id="265" r:id="rId7"/>
    <p:sldId id="269" r:id="rId8"/>
    <p:sldId id="273" r:id="rId9"/>
    <p:sldId id="274" r:id="rId10"/>
    <p:sldId id="275" r:id="rId11"/>
    <p:sldId id="276" r:id="rId12"/>
    <p:sldId id="281" r:id="rId13"/>
    <p:sldId id="277" r:id="rId14"/>
    <p:sldId id="278" r:id="rId15"/>
    <p:sldId id="279" r:id="rId16"/>
    <p:sldId id="280" r:id="rId17"/>
    <p:sldId id="264" r:id="rId18"/>
    <p:sldId id="266" r:id="rId19"/>
    <p:sldId id="261" r:id="rId20"/>
    <p:sldId id="267" r:id="rId21"/>
    <p:sldId id="268" r:id="rId22"/>
    <p:sldId id="260" r:id="rId23"/>
    <p:sldId id="263" r:id="rId24"/>
    <p:sldId id="257" r:id="rId25"/>
    <p:sldId id="259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  <a:srgbClr val="46B1E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65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jpeg>
</file>

<file path=ppt/media/image11.png>
</file>

<file path=ppt/media/image12.jpg>
</file>

<file path=ppt/media/image13.jpeg>
</file>

<file path=ppt/media/image14.jpeg>
</file>

<file path=ppt/media/image15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3D83E1-B052-458E-84F4-6C8B4C00F986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4C6059-739A-45B6-A5E8-053CAFE31E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196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aa2e0af60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1aa2e0af60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b22ad9fa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1b22ad9fa5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1b22ad9fa5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1b22ad9fa5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eefeeb27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1eefeeb27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aa2e0af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aa2e0af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eefeeb27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eefeeb27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8e3233a5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8e3233a5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8e3233a5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8e3233a5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18e3233a5e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18e3233a5e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aa2e0af6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1aa2e0af6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1aa2e0af60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1aa2e0af60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>
          <a:extLst>
            <a:ext uri="{FF2B5EF4-FFF2-40B4-BE49-F238E27FC236}">
              <a16:creationId xmlns:a16="http://schemas.microsoft.com/office/drawing/2014/main" id="{FE7D3BEF-0A88-41D8-0AE2-401670264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8e3233a5e_0_0:notes">
            <a:extLst>
              <a:ext uri="{FF2B5EF4-FFF2-40B4-BE49-F238E27FC236}">
                <a16:creationId xmlns:a16="http://schemas.microsoft.com/office/drawing/2014/main" id="{1C6593B5-9635-82D5-F823-0E6CA8E94C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8e3233a5e_0_0:notes">
            <a:extLst>
              <a:ext uri="{FF2B5EF4-FFF2-40B4-BE49-F238E27FC236}">
                <a16:creationId xmlns:a16="http://schemas.microsoft.com/office/drawing/2014/main" id="{C6096ED1-1B11-A8D4-E670-20E6581082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018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895B06-FE7C-301D-DD8B-943A2D210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4CFF0B4-47F2-654D-FB99-5D7A8D9A5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CD210E-1915-4E44-8A2C-B2D4C128D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82F112-4D7D-CFAC-8935-DD455D313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34EF65-BB5E-49FF-B942-1A0D3A179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848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D54358-00A5-5BB3-6117-941A31902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5A46FC-3A5B-2DDD-E6D7-3BA641592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8E5374-2D51-48E2-9E49-C6196E26C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1124CB-D950-C4CA-50BE-2E390ABC9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6C5E2E-4DED-6B63-1BC6-318FB7391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4563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4DE132-16A3-F695-9540-85D743C8E4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A9AA2CD-675A-85EF-4F92-D46220FD4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3C09FC-49F3-C767-AA3B-BC7530419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3BB8DC-6327-A745-A8EB-152DBC37D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31BCA4-B39A-62BB-28F8-DBCD99D7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716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  <p:extLst>
      <p:ext uri="{BB962C8B-B14F-4D97-AF65-F5344CB8AC3E}">
        <p14:creationId xmlns:p14="http://schemas.microsoft.com/office/powerpoint/2010/main" val="7691247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  <p:extLst>
      <p:ext uri="{BB962C8B-B14F-4D97-AF65-F5344CB8AC3E}">
        <p14:creationId xmlns:p14="http://schemas.microsoft.com/office/powerpoint/2010/main" val="20676995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  <p:extLst>
      <p:ext uri="{BB962C8B-B14F-4D97-AF65-F5344CB8AC3E}">
        <p14:creationId xmlns:p14="http://schemas.microsoft.com/office/powerpoint/2010/main" val="1647218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E4CD4C-B0FD-632F-1B82-DA9F934E2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A3A17F-51D4-823F-47B0-AB88577A4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B13855-8FDA-71B6-057B-D231CC72A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BA8763-A6EB-E04A-29B5-003768F66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CA32B3-1424-E866-0071-5FA0D95CB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226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26F0B5-2671-72C7-6D46-94636020D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0B8CF9-E929-DD7F-5628-65845F051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7E7B0C-0346-2157-F07C-CB7CF0C64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64F6E6-98DB-7937-BB21-F5558802F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30C908-C71C-A25E-7445-8C03CB83F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57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817551-C346-5A73-8A91-F1399D788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29F691-14CB-080C-8D0C-6F669381CD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DB9ACB-5028-0322-7292-A2B2FA6BD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E5D365-A480-861F-0451-350F37D2C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603B7C-2EAE-DC16-BA31-EB9A85DAE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D1E572-E9A3-C87D-5D2B-6A1C21F03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0975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58D329-53D4-C359-C458-4B7A5540E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992DCD-8A48-19BB-3A9D-FAC84EE65A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DE5927-EF2B-06C7-6A28-CD2A0BA49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8DF7BFB-0FC1-7169-2D20-BDFCA03A4B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EDE2E4D-6975-3F6A-8C71-28E78EE51A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D2506DA-6508-2B20-C18E-DBB46B664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6EC4313-1A0F-D19B-ED0A-97D0A97F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9E6351F-0371-F442-E042-747A81E50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505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AABC43-63B2-3C94-9261-491CD9A2D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AE9D59D-F653-DD19-EDC6-9BEE7474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59977B9-9CFC-AFE2-7BAC-026A4A81C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816A74D-9775-9341-5738-665A21653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997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53AC811-43C1-FEC5-A2A9-0587B290F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B4208FC-17EF-2A85-A6E7-A0D53DF6D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4ED36B-F3C0-626B-CB92-117B78857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100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530D44-89D8-5DD5-4959-996403937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84CE76-2250-D235-A9AE-F6ACC1C0F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1C1F70-4F1F-5FC3-0379-10A22E64D1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5A0AB9-24F9-0883-006A-038184618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FB872ED-8932-C1F5-324D-8C3972297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47759C-8EB8-A993-CFD2-F062DD3E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9923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4E604-98B1-F902-1FC0-D27FC2717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AB6DFAC-A160-C882-D2EB-4992B28AE4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1AD132-22E9-EC9A-322B-8A8F067C3C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9C6F345-C994-1369-AA06-72B0E6C5B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30A1FD-4EA0-D94D-B1E1-04A85AEB7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E1AFEF-4E95-595A-85EC-428837ACD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0835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C91C8C-046E-43BB-879E-5CB450D2F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F96233-1906-C981-3D52-C93210025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167AE2-4B0B-36F4-EF66-A856E26A9D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ACBB05-DAAE-4FC5-861C-DBEE285053FB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2AB281-4D09-2444-1A3A-9CB95AE0D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3499A1-C1E6-84A7-E636-48121C35A2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1809E1-0258-40FC-B8A2-4727D50FC1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843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9gHWC4826HQ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nature.com/articles/s41598-023-47022-x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ko"/>
              <a:t>시각장애인을 위한</a:t>
            </a:r>
            <a:endParaRPr/>
          </a:p>
          <a:p>
            <a:pPr>
              <a:spcBef>
                <a:spcPts val="0"/>
              </a:spcBef>
            </a:pPr>
            <a:r>
              <a:rPr lang="ko"/>
              <a:t>로봇안내견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ko"/>
              <a:t>전찬욱 한상훈 류지형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/>
        </p:nvSpPr>
        <p:spPr>
          <a:xfrm>
            <a:off x="0" y="0"/>
            <a:ext cx="4000000" cy="1415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US" altLang="ko" sz="1400" dirty="0">
                <a:solidFill>
                  <a:srgbClr val="333333"/>
                </a:solidFill>
                <a:highlight>
                  <a:srgbClr val="FFFFFF"/>
                </a:highlight>
              </a:rPr>
              <a:t>2022. Guiding Eyes for the Blind. https://www.guidingeyes.org/about/faqs/.</a:t>
            </a:r>
            <a:endParaRPr sz="1400" dirty="0">
              <a:solidFill>
                <a:srgbClr val="333333"/>
              </a:solidFill>
              <a:highlight>
                <a:srgbClr val="FFFFFF"/>
              </a:highlight>
            </a:endParaRPr>
          </a:p>
          <a:p>
            <a:endParaRPr sz="4800" dirty="0">
              <a:solidFill>
                <a:schemeClr val="dk1"/>
              </a:solidFill>
            </a:endParaRPr>
          </a:p>
        </p:txBody>
      </p:sp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1" y="1619200"/>
            <a:ext cx="7782985" cy="50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"/>
          <p:cNvSpPr txBox="1"/>
          <p:nvPr/>
        </p:nvSpPr>
        <p:spPr>
          <a:xfrm>
            <a:off x="5870233" y="3702767"/>
            <a:ext cx="5729600" cy="27444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 sz="2400">
                <a:solidFill>
                  <a:schemeClr val="dk2"/>
                </a:solidFill>
              </a:rPr>
              <a:t>!</a:t>
            </a:r>
            <a:r>
              <a:rPr lang="ko" altLang="en-US" sz="2400">
                <a:solidFill>
                  <a:schemeClr val="dk2"/>
                </a:solidFill>
              </a:rPr>
              <a:t>로봇안내견의 필요성</a:t>
            </a:r>
            <a:r>
              <a:rPr lang="en-US" altLang="ko" sz="2400">
                <a:solidFill>
                  <a:schemeClr val="dk2"/>
                </a:solidFill>
              </a:rPr>
              <a:t>!</a:t>
            </a:r>
            <a:endParaRPr sz="2400">
              <a:solidFill>
                <a:schemeClr val="dk2"/>
              </a:solidFill>
            </a:endParaRPr>
          </a:p>
          <a:p>
            <a:r>
              <a:rPr lang="ko" altLang="en-US" sz="2400">
                <a:solidFill>
                  <a:schemeClr val="dk2"/>
                </a:solidFill>
              </a:rPr>
              <a:t>오직 </a:t>
            </a:r>
            <a:r>
              <a:rPr lang="en-US" altLang="ko" sz="2400">
                <a:solidFill>
                  <a:schemeClr val="dk2"/>
                </a:solidFill>
              </a:rPr>
              <a:t>2%</a:t>
            </a:r>
            <a:r>
              <a:rPr lang="ko" altLang="en-US" sz="2400">
                <a:solidFill>
                  <a:schemeClr val="dk2"/>
                </a:solidFill>
              </a:rPr>
              <a:t>만의 시각장애인이 안내견을 가진다</a:t>
            </a:r>
            <a:r>
              <a:rPr lang="en-US" altLang="ko" sz="2400">
                <a:solidFill>
                  <a:schemeClr val="dk2"/>
                </a:solidFill>
              </a:rPr>
              <a:t>.</a:t>
            </a:r>
            <a:endParaRPr sz="2400">
              <a:solidFill>
                <a:schemeClr val="dk2"/>
              </a:solidFill>
            </a:endParaRPr>
          </a:p>
          <a:p>
            <a:r>
              <a:rPr lang="ko" altLang="en-US" sz="2400">
                <a:solidFill>
                  <a:schemeClr val="dk2"/>
                </a:solidFill>
              </a:rPr>
              <a:t>실제 개는 훈련에 많은 시간과 돈</a:t>
            </a:r>
            <a:endParaRPr sz="2400">
              <a:solidFill>
                <a:schemeClr val="dk2"/>
              </a:solidFill>
            </a:endParaRPr>
          </a:p>
          <a:p>
            <a:r>
              <a:rPr lang="ko" altLang="en-US" sz="2400">
                <a:solidFill>
                  <a:schemeClr val="dk2"/>
                </a:solidFill>
              </a:rPr>
              <a:t>점점 가격경쟁력을 갖추는 로봇</a:t>
            </a:r>
            <a:endParaRPr sz="2400">
              <a:solidFill>
                <a:schemeClr val="dk2"/>
              </a:solidFill>
            </a:endParaRPr>
          </a:p>
          <a:p>
            <a:endParaRPr sz="2400">
              <a:solidFill>
                <a:schemeClr val="dk2"/>
              </a:solidFill>
            </a:endParaRPr>
          </a:p>
          <a:p>
            <a:r>
              <a:rPr lang="ko" altLang="en-US" sz="2400">
                <a:solidFill>
                  <a:schemeClr val="dk2"/>
                </a:solidFill>
              </a:rPr>
              <a:t>장점</a:t>
            </a:r>
            <a:endParaRPr sz="2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>
          <a:extLst>
            <a:ext uri="{FF2B5EF4-FFF2-40B4-BE49-F238E27FC236}">
              <a16:creationId xmlns:a16="http://schemas.microsoft.com/office/drawing/2014/main" id="{59F01575-347B-1964-79BA-E95522A85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>
            <a:extLst>
              <a:ext uri="{FF2B5EF4-FFF2-40B4-BE49-F238E27FC236}">
                <a16:creationId xmlns:a16="http://schemas.microsoft.com/office/drawing/2014/main" id="{E114C73D-9E56-9F1B-8748-CA456503F9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-US" altLang="ko" dirty="0"/>
              <a:t>2. Project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4915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2FFC6227-A0DE-2105-3506-FE550EACA7D4}"/>
              </a:ext>
            </a:extLst>
          </p:cNvPr>
          <p:cNvSpPr/>
          <p:nvPr/>
        </p:nvSpPr>
        <p:spPr>
          <a:xfrm>
            <a:off x="8917884" y="2523412"/>
            <a:ext cx="2080318" cy="3070069"/>
          </a:xfrm>
          <a:prstGeom prst="roundRect">
            <a:avLst/>
          </a:prstGeom>
          <a:solidFill>
            <a:schemeClr val="bg1">
              <a:lumMod val="75000"/>
              <a:alpha val="30196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3EF31783-CC62-799A-3895-52BB3675CF4C}"/>
              </a:ext>
            </a:extLst>
          </p:cNvPr>
          <p:cNvSpPr/>
          <p:nvPr/>
        </p:nvSpPr>
        <p:spPr>
          <a:xfrm>
            <a:off x="2185662" y="806939"/>
            <a:ext cx="2599225" cy="5024824"/>
          </a:xfrm>
          <a:prstGeom prst="roundRect">
            <a:avLst/>
          </a:prstGeom>
          <a:solidFill>
            <a:schemeClr val="accent6">
              <a:lumMod val="40000"/>
              <a:lumOff val="60000"/>
              <a:alpha val="30196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1D095107-486B-0B1D-84A9-96A201AD2D68}"/>
              </a:ext>
            </a:extLst>
          </p:cNvPr>
          <p:cNvSpPr/>
          <p:nvPr/>
        </p:nvSpPr>
        <p:spPr>
          <a:xfrm>
            <a:off x="5482532" y="866753"/>
            <a:ext cx="2737707" cy="4838928"/>
          </a:xfrm>
          <a:prstGeom prst="roundRect">
            <a:avLst/>
          </a:prstGeom>
          <a:solidFill>
            <a:schemeClr val="accent2">
              <a:lumMod val="40000"/>
              <a:lumOff val="60000"/>
              <a:alpha val="30196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F061ED3-942B-41B2-7965-6759C7DC22D2}"/>
              </a:ext>
            </a:extLst>
          </p:cNvPr>
          <p:cNvSpPr/>
          <p:nvPr/>
        </p:nvSpPr>
        <p:spPr>
          <a:xfrm>
            <a:off x="6012576" y="1146381"/>
            <a:ext cx="1731413" cy="24257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3689572-747D-3967-E73E-0F844F71C03B}"/>
              </a:ext>
            </a:extLst>
          </p:cNvPr>
          <p:cNvSpPr/>
          <p:nvPr/>
        </p:nvSpPr>
        <p:spPr>
          <a:xfrm>
            <a:off x="2701153" y="4145601"/>
            <a:ext cx="1570526" cy="47129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3D Map Generation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7337C5A-781E-7DE7-64D3-5C268AC699D0}"/>
              </a:ext>
            </a:extLst>
          </p:cNvPr>
          <p:cNvGrpSpPr/>
          <p:nvPr/>
        </p:nvGrpSpPr>
        <p:grpSpPr>
          <a:xfrm>
            <a:off x="306270" y="899673"/>
            <a:ext cx="1515340" cy="1127862"/>
            <a:chOff x="627784" y="942218"/>
            <a:chExt cx="1515340" cy="1127862"/>
          </a:xfrm>
        </p:grpSpPr>
        <p:pic>
          <p:nvPicPr>
            <p:cNvPr id="3" name="그림 2" descr="전자제품, 드라이브, 디자인이(가) 표시된 사진&#10;&#10;자동 생성된 설명">
              <a:extLst>
                <a:ext uri="{FF2B5EF4-FFF2-40B4-BE49-F238E27FC236}">
                  <a16:creationId xmlns:a16="http://schemas.microsoft.com/office/drawing/2014/main" id="{461B57A9-0FAF-5181-6D1B-1F6CFFD6D0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785" y="942218"/>
              <a:ext cx="1515339" cy="850863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C12C83F-ADBB-E819-E2A0-EB3C7A2CBECB}"/>
                </a:ext>
              </a:extLst>
            </p:cNvPr>
            <p:cNvSpPr txBox="1"/>
            <p:nvPr/>
          </p:nvSpPr>
          <p:spPr>
            <a:xfrm>
              <a:off x="627784" y="1793081"/>
              <a:ext cx="1515339" cy="276999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Intel D435i</a:t>
              </a: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13749C87-F232-FE33-B1B6-4AAF0B73A264}"/>
              </a:ext>
            </a:extLst>
          </p:cNvPr>
          <p:cNvGrpSpPr/>
          <p:nvPr/>
        </p:nvGrpSpPr>
        <p:grpSpPr>
          <a:xfrm>
            <a:off x="258506" y="2169185"/>
            <a:ext cx="1515339" cy="1843088"/>
            <a:chOff x="5090182" y="2162413"/>
            <a:chExt cx="2011634" cy="2380966"/>
          </a:xfrm>
        </p:grpSpPr>
        <p:pic>
          <p:nvPicPr>
            <p:cNvPr id="6" name="그림 5" descr="진공, 가전용품이(가) 표시된 사진&#10;&#10;자동 생성된 설명">
              <a:extLst>
                <a:ext uri="{FF2B5EF4-FFF2-40B4-BE49-F238E27FC236}">
                  <a16:creationId xmlns:a16="http://schemas.microsoft.com/office/drawing/2014/main" id="{781B68EF-18E8-3C8B-3284-AB3C447A9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03" t="22432" r="21203" b="19974"/>
            <a:stretch/>
          </p:blipFill>
          <p:spPr>
            <a:xfrm>
              <a:off x="5090182" y="2162413"/>
              <a:ext cx="2011634" cy="201163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FD3223A-47AD-A60B-4827-CB7E13854608}"/>
                </a:ext>
              </a:extLst>
            </p:cNvPr>
            <p:cNvSpPr txBox="1"/>
            <p:nvPr/>
          </p:nvSpPr>
          <p:spPr>
            <a:xfrm>
              <a:off x="5090182" y="4174047"/>
              <a:ext cx="2011634" cy="36933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Unitree Mid-360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3FDE779-0115-0C6C-13E1-15CEDA70B371}"/>
              </a:ext>
            </a:extLst>
          </p:cNvPr>
          <p:cNvGrpSpPr/>
          <p:nvPr/>
        </p:nvGrpSpPr>
        <p:grpSpPr>
          <a:xfrm>
            <a:off x="218395" y="4392732"/>
            <a:ext cx="1595562" cy="2120673"/>
            <a:chOff x="4255231" y="3336235"/>
            <a:chExt cx="1595562" cy="2120673"/>
          </a:xfrm>
        </p:grpSpPr>
        <p:pic>
          <p:nvPicPr>
            <p:cNvPr id="10" name="Picture 8" descr="Amazon.com: Unitree 4DLiDAR L1 3D Lidar Navigation Obatacle Avoidance Slam  Ultra Wide Angle 360 Depth Scan (L1PM（20M）) : Industrial &amp; Scientific">
              <a:extLst>
                <a:ext uri="{FF2B5EF4-FFF2-40B4-BE49-F238E27FC236}">
                  <a16:creationId xmlns:a16="http://schemas.microsoft.com/office/drawing/2014/main" id="{B1844B0B-9D84-3050-693A-BDAB86C57E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55231" y="3336235"/>
              <a:ext cx="1595562" cy="17926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A167D06-F948-2C83-39B8-CD894496E70E}"/>
                </a:ext>
              </a:extLst>
            </p:cNvPr>
            <p:cNvSpPr txBox="1"/>
            <p:nvPr/>
          </p:nvSpPr>
          <p:spPr>
            <a:xfrm>
              <a:off x="4255231" y="5179909"/>
              <a:ext cx="1595562" cy="276999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Unitree 4D Lidar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BCA3370-F714-38D4-FA07-CFBAABAB162C}"/>
              </a:ext>
            </a:extLst>
          </p:cNvPr>
          <p:cNvSpPr/>
          <p:nvPr/>
        </p:nvSpPr>
        <p:spPr>
          <a:xfrm>
            <a:off x="2864825" y="1690409"/>
            <a:ext cx="1166568" cy="75518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Segmentation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Detection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Classification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F8FBE8F-D78B-C74C-D285-C0E14697A27F}"/>
              </a:ext>
            </a:extLst>
          </p:cNvPr>
          <p:cNvSpPr/>
          <p:nvPr/>
        </p:nvSpPr>
        <p:spPr>
          <a:xfrm>
            <a:off x="2701153" y="4726626"/>
            <a:ext cx="1570526" cy="47129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Localization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CF6C7CC-B87B-8404-9FF1-235E61A23011}"/>
              </a:ext>
            </a:extLst>
          </p:cNvPr>
          <p:cNvSpPr/>
          <p:nvPr/>
        </p:nvSpPr>
        <p:spPr>
          <a:xfrm>
            <a:off x="2864825" y="2610695"/>
            <a:ext cx="1166568" cy="48358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LiDAR Object Detection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3AACB08-BE59-5A13-4D1A-4AC0D80BD61B}"/>
              </a:ext>
            </a:extLst>
          </p:cNvPr>
          <p:cNvSpPr/>
          <p:nvPr/>
        </p:nvSpPr>
        <p:spPr>
          <a:xfrm>
            <a:off x="6386922" y="1676821"/>
            <a:ext cx="982418" cy="47286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Velocity</a:t>
            </a:r>
          </a:p>
          <a:p>
            <a:pPr algn="ctr"/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Replanner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658A86D-52ED-63BE-1223-C45972068603}"/>
              </a:ext>
            </a:extLst>
          </p:cNvPr>
          <p:cNvSpPr/>
          <p:nvPr/>
        </p:nvSpPr>
        <p:spPr>
          <a:xfrm>
            <a:off x="6386922" y="2283906"/>
            <a:ext cx="982418" cy="47286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Obstacle Avoidance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DA265591-1E9F-C0AA-8BE7-FDA135AAFB41}"/>
              </a:ext>
            </a:extLst>
          </p:cNvPr>
          <p:cNvSpPr/>
          <p:nvPr/>
        </p:nvSpPr>
        <p:spPr>
          <a:xfrm>
            <a:off x="6386922" y="2872860"/>
            <a:ext cx="982418" cy="47286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A* Algorithm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85F1909-FD54-47FA-2AF5-885BECA04664}"/>
              </a:ext>
            </a:extLst>
          </p:cNvPr>
          <p:cNvSpPr/>
          <p:nvPr/>
        </p:nvSpPr>
        <p:spPr>
          <a:xfrm>
            <a:off x="6386922" y="4689935"/>
            <a:ext cx="982418" cy="47286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Waypoint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Generation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82F71E0-7BDE-1019-6312-A5E540595198}"/>
              </a:ext>
            </a:extLst>
          </p:cNvPr>
          <p:cNvSpPr/>
          <p:nvPr/>
        </p:nvSpPr>
        <p:spPr>
          <a:xfrm>
            <a:off x="6386922" y="1145914"/>
            <a:ext cx="982418" cy="4728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Motion Planning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4D720E6-A78E-1250-076C-796D0C00AB42}"/>
              </a:ext>
            </a:extLst>
          </p:cNvPr>
          <p:cNvSpPr/>
          <p:nvPr/>
        </p:nvSpPr>
        <p:spPr>
          <a:xfrm>
            <a:off x="9428734" y="2977620"/>
            <a:ext cx="1058618" cy="99283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Deep Learning Based Path Follower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277FCB9-16AA-C431-F3F7-62FDECE6A43E}"/>
              </a:ext>
            </a:extLst>
          </p:cNvPr>
          <p:cNvSpPr/>
          <p:nvPr/>
        </p:nvSpPr>
        <p:spPr>
          <a:xfrm>
            <a:off x="9428734" y="4205082"/>
            <a:ext cx="1058618" cy="99283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PD Control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B6A204F-C81E-70A4-D99E-826393D07849}"/>
              </a:ext>
            </a:extLst>
          </p:cNvPr>
          <p:cNvSpPr/>
          <p:nvPr/>
        </p:nvSpPr>
        <p:spPr>
          <a:xfrm>
            <a:off x="9403013" y="1068563"/>
            <a:ext cx="1058618" cy="99283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Driver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7B2AEB2-5BA8-FA60-B97B-6EBD9BF5FD8E}"/>
              </a:ext>
            </a:extLst>
          </p:cNvPr>
          <p:cNvSpPr/>
          <p:nvPr/>
        </p:nvSpPr>
        <p:spPr>
          <a:xfrm>
            <a:off x="11104279" y="4266590"/>
            <a:ext cx="1570526" cy="471291"/>
          </a:xfrm>
          <a:prstGeom prst="rect">
            <a:avLst/>
          </a:prstGeom>
          <a:noFill/>
          <a:ln w="12700">
            <a:solidFill>
              <a:srgbClr val="1560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Encoder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4A647B4-32FA-4E2E-0DFC-3970D2F92B17}"/>
              </a:ext>
            </a:extLst>
          </p:cNvPr>
          <p:cNvSpPr/>
          <p:nvPr/>
        </p:nvSpPr>
        <p:spPr>
          <a:xfrm>
            <a:off x="2853897" y="1236973"/>
            <a:ext cx="1166568" cy="483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Perception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CCCD9E7-8036-BC6E-74DD-245B02644A26}"/>
              </a:ext>
            </a:extLst>
          </p:cNvPr>
          <p:cNvSpPr/>
          <p:nvPr/>
        </p:nvSpPr>
        <p:spPr>
          <a:xfrm>
            <a:off x="2701152" y="1285163"/>
            <a:ext cx="1477147" cy="191885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BA79839B-F03D-DD1A-7A60-A9CB95AA0EE6}"/>
              </a:ext>
            </a:extLst>
          </p:cNvPr>
          <p:cNvSpPr/>
          <p:nvPr/>
        </p:nvSpPr>
        <p:spPr>
          <a:xfrm>
            <a:off x="2701153" y="3716976"/>
            <a:ext cx="1570526" cy="4712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SLAM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748171EE-C6B1-4727-4BE6-550B5101D192}"/>
              </a:ext>
            </a:extLst>
          </p:cNvPr>
          <p:cNvSpPr/>
          <p:nvPr/>
        </p:nvSpPr>
        <p:spPr>
          <a:xfrm>
            <a:off x="2576038" y="3786827"/>
            <a:ext cx="1818162" cy="156880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AD323C23-0B84-F8D8-CD8E-4FBCDE4455A3}"/>
              </a:ext>
            </a:extLst>
          </p:cNvPr>
          <p:cNvSpPr/>
          <p:nvPr/>
        </p:nvSpPr>
        <p:spPr>
          <a:xfrm>
            <a:off x="2225774" y="5520459"/>
            <a:ext cx="2488622" cy="13268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Perception</a:t>
            </a:r>
          </a:p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Layer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76314B39-D7CD-FEAE-C824-E8BC7AF27DBA}"/>
              </a:ext>
            </a:extLst>
          </p:cNvPr>
          <p:cNvSpPr/>
          <p:nvPr/>
        </p:nvSpPr>
        <p:spPr>
          <a:xfrm>
            <a:off x="5656123" y="5520459"/>
            <a:ext cx="2488622" cy="13268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Planning</a:t>
            </a:r>
          </a:p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Layer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F699B77-BBF8-8248-B094-7570BD372856}"/>
              </a:ext>
            </a:extLst>
          </p:cNvPr>
          <p:cNvSpPr/>
          <p:nvPr/>
        </p:nvSpPr>
        <p:spPr>
          <a:xfrm>
            <a:off x="8762983" y="5704731"/>
            <a:ext cx="2495871" cy="9583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Control</a:t>
            </a:r>
          </a:p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Layer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C176314D-EB96-F16C-3351-FCDFB53DB4C4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1821610" y="1325105"/>
            <a:ext cx="834035" cy="7905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9663CBEC-89E7-E9C5-D852-F87ACAF2A7D8}"/>
              </a:ext>
            </a:extLst>
          </p:cNvPr>
          <p:cNvCxnSpPr>
            <a:cxnSpLocks/>
          </p:cNvCxnSpPr>
          <p:nvPr/>
        </p:nvCxnSpPr>
        <p:spPr>
          <a:xfrm flipV="1">
            <a:off x="1796369" y="2115650"/>
            <a:ext cx="904783" cy="9634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920CC5DA-851A-532E-B859-3F015B442C95}"/>
              </a:ext>
            </a:extLst>
          </p:cNvPr>
          <p:cNvCxnSpPr>
            <a:cxnSpLocks/>
          </p:cNvCxnSpPr>
          <p:nvPr/>
        </p:nvCxnSpPr>
        <p:spPr>
          <a:xfrm flipV="1">
            <a:off x="1876796" y="2198785"/>
            <a:ext cx="778849" cy="28431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59307922-456A-A0F1-AF00-2FAF591CE0DE}"/>
              </a:ext>
            </a:extLst>
          </p:cNvPr>
          <p:cNvCxnSpPr>
            <a:endCxn id="23" idx="1"/>
          </p:cNvCxnSpPr>
          <p:nvPr/>
        </p:nvCxnSpPr>
        <p:spPr>
          <a:xfrm>
            <a:off x="4394200" y="4381246"/>
            <a:ext cx="1992722" cy="5451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EC071BEA-FEE0-A68E-5930-267CB7C3000F}"/>
              </a:ext>
            </a:extLst>
          </p:cNvPr>
          <p:cNvCxnSpPr>
            <a:stCxn id="37" idx="3"/>
          </p:cNvCxnSpPr>
          <p:nvPr/>
        </p:nvCxnSpPr>
        <p:spPr>
          <a:xfrm>
            <a:off x="4178299" y="2244590"/>
            <a:ext cx="1834277" cy="758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DEC2F3CF-5CB9-EE3F-BE03-55C854D4931F}"/>
              </a:ext>
            </a:extLst>
          </p:cNvPr>
          <p:cNvCxnSpPr>
            <a:stCxn id="23" idx="0"/>
          </p:cNvCxnSpPr>
          <p:nvPr/>
        </p:nvCxnSpPr>
        <p:spPr>
          <a:xfrm flipV="1">
            <a:off x="6878131" y="3592911"/>
            <a:ext cx="0" cy="10970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FE31F59E-B41F-416F-1786-C7B7FC83F483}"/>
              </a:ext>
            </a:extLst>
          </p:cNvPr>
          <p:cNvCxnSpPr>
            <a:stCxn id="3" idx="3"/>
            <a:endCxn id="39" idx="1"/>
          </p:cNvCxnSpPr>
          <p:nvPr/>
        </p:nvCxnSpPr>
        <p:spPr>
          <a:xfrm>
            <a:off x="1821610" y="1325105"/>
            <a:ext cx="754428" cy="32461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F3833D05-28D3-B3F0-EE90-8CAC6116EE9B}"/>
              </a:ext>
            </a:extLst>
          </p:cNvPr>
          <p:cNvCxnSpPr>
            <a:endCxn id="39" idx="1"/>
          </p:cNvCxnSpPr>
          <p:nvPr/>
        </p:nvCxnSpPr>
        <p:spPr>
          <a:xfrm>
            <a:off x="1381687" y="3109290"/>
            <a:ext cx="1194351" cy="14619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id="{3DF90F7B-445B-EB80-3D7F-6E7B09204C36}"/>
              </a:ext>
            </a:extLst>
          </p:cNvPr>
          <p:cNvCxnSpPr>
            <a:endCxn id="39" idx="1"/>
          </p:cNvCxnSpPr>
          <p:nvPr/>
        </p:nvCxnSpPr>
        <p:spPr>
          <a:xfrm flipV="1">
            <a:off x="1445516" y="4571230"/>
            <a:ext cx="1130522" cy="4633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연결선: 꺾임 84">
            <a:extLst>
              <a:ext uri="{FF2B5EF4-FFF2-40B4-BE49-F238E27FC236}">
                <a16:creationId xmlns:a16="http://schemas.microsoft.com/office/drawing/2014/main" id="{60E2C8A0-2977-1F66-A3C3-9A7636DC8545}"/>
              </a:ext>
            </a:extLst>
          </p:cNvPr>
          <p:cNvCxnSpPr>
            <a:stCxn id="21" idx="3"/>
            <a:endCxn id="28" idx="1"/>
          </p:cNvCxnSpPr>
          <p:nvPr/>
        </p:nvCxnSpPr>
        <p:spPr>
          <a:xfrm>
            <a:off x="7743989" y="2359231"/>
            <a:ext cx="1684745" cy="111480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65940169-95DB-E763-3A50-6D4FFA761B79}"/>
              </a:ext>
            </a:extLst>
          </p:cNvPr>
          <p:cNvCxnSpPr>
            <a:stCxn id="34" idx="1"/>
            <a:endCxn id="29" idx="3"/>
          </p:cNvCxnSpPr>
          <p:nvPr/>
        </p:nvCxnSpPr>
        <p:spPr>
          <a:xfrm flipH="1">
            <a:off x="10541000" y="4502236"/>
            <a:ext cx="563279" cy="1876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B908B647-EB60-EAC8-F9C3-7DCE67DD7270}"/>
              </a:ext>
            </a:extLst>
          </p:cNvPr>
          <p:cNvCxnSpPr>
            <a:stCxn id="30" idx="2"/>
          </p:cNvCxnSpPr>
          <p:nvPr/>
        </p:nvCxnSpPr>
        <p:spPr>
          <a:xfrm>
            <a:off x="9932322" y="2061398"/>
            <a:ext cx="25721" cy="886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18206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/>
        </p:nvSpPr>
        <p:spPr>
          <a:xfrm>
            <a:off x="0" y="1"/>
            <a:ext cx="4000000" cy="1271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US" altLang="ko" sz="1333">
                <a:solidFill>
                  <a:srgbClr val="222222"/>
                </a:solidFill>
                <a:highlight>
                  <a:srgbClr val="FFFFFF"/>
                </a:highlight>
              </a:rPr>
              <a:t>Kim, J. Taery, et al. "Transforming a quadruped into a guide robot for the visually impaired: Formalizing wayfinding, interaction modeling, and safety mechanism." </a:t>
            </a:r>
            <a:r>
              <a:rPr lang="en-US" altLang="ko" sz="1333" i="1">
                <a:solidFill>
                  <a:srgbClr val="222222"/>
                </a:solidFill>
                <a:highlight>
                  <a:srgbClr val="FFFFFF"/>
                </a:highlight>
              </a:rPr>
              <a:t>arXiv preprint arXiv:2306.14055</a:t>
            </a:r>
            <a:r>
              <a:rPr lang="ko" altLang="en-US" sz="1333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en-US" altLang="ko" sz="1333">
                <a:solidFill>
                  <a:srgbClr val="222222"/>
                </a:solidFill>
                <a:highlight>
                  <a:srgbClr val="FFFFFF"/>
                </a:highlight>
              </a:rPr>
              <a:t>(2023).</a:t>
            </a:r>
            <a:endParaRPr sz="2400"/>
          </a:p>
        </p:txBody>
      </p:sp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1" y="1475601"/>
            <a:ext cx="11785601" cy="3639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ko"/>
              <a:t>Robot + Guide Dog</a:t>
            </a:r>
            <a:endParaRPr/>
          </a:p>
        </p:txBody>
      </p:sp>
      <p:sp>
        <p:nvSpPr>
          <p:cNvPr id="129" name="Google Shape;129;p2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ko" dirty="0"/>
              <a:t>Low Level Controller</a:t>
            </a:r>
            <a:endParaRPr dirty="0"/>
          </a:p>
          <a:p>
            <a:pPr lvl="1"/>
            <a:r>
              <a:rPr lang="ko" dirty="0"/>
              <a:t>동작 패턴을 모터 신호로 변환</a:t>
            </a:r>
            <a:endParaRPr dirty="0"/>
          </a:p>
          <a:p>
            <a:r>
              <a:rPr lang="ko" dirty="0"/>
              <a:t>Low Level Policy</a:t>
            </a:r>
            <a:endParaRPr dirty="0"/>
          </a:p>
          <a:p>
            <a:pPr lvl="1"/>
            <a:r>
              <a:rPr lang="ko" dirty="0"/>
              <a:t>LLC와 HLC 사이에서 기본적인 동작 패턴 생성</a:t>
            </a:r>
            <a:endParaRPr dirty="0"/>
          </a:p>
          <a:p>
            <a:r>
              <a:rPr lang="ko" dirty="0"/>
              <a:t>High Level Controller</a:t>
            </a:r>
            <a:endParaRPr dirty="0"/>
          </a:p>
          <a:p>
            <a:pPr lvl="1"/>
            <a:r>
              <a:rPr lang="ko" dirty="0"/>
              <a:t>사람에게 편의를 주는 기능을 구현</a:t>
            </a:r>
            <a:endParaRPr dirty="0"/>
          </a:p>
          <a:p>
            <a:pPr lvl="1"/>
            <a:r>
              <a:rPr lang="ko" dirty="0"/>
              <a:t>Path Planning</a:t>
            </a:r>
            <a:endParaRPr dirty="0"/>
          </a:p>
          <a:p>
            <a:pPr lvl="1"/>
            <a:r>
              <a:rPr lang="ko" dirty="0"/>
              <a:t>Traffic Light Detection</a:t>
            </a:r>
            <a:endParaRPr dirty="0"/>
          </a:p>
          <a:p>
            <a:pPr lvl="1"/>
            <a:r>
              <a:rPr lang="ko" dirty="0"/>
              <a:t>Obstacle/Hazard Avoidance</a:t>
            </a:r>
            <a:endParaRPr dirty="0"/>
          </a:p>
        </p:txBody>
      </p:sp>
      <p:sp>
        <p:nvSpPr>
          <p:cNvPr id="130" name="Google Shape;130;p25"/>
          <p:cNvSpPr txBox="1"/>
          <p:nvPr/>
        </p:nvSpPr>
        <p:spPr>
          <a:xfrm>
            <a:off x="225767" y="5042333"/>
            <a:ext cx="6738000" cy="21276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400">
                <a:solidFill>
                  <a:schemeClr val="dk2"/>
                </a:solidFill>
              </a:rPr>
              <a:t>로봇이 구동되는 저수준 컨트롤러와</a:t>
            </a:r>
            <a:endParaRPr sz="2400">
              <a:solidFill>
                <a:schemeClr val="dk2"/>
              </a:solidFill>
            </a:endParaRPr>
          </a:p>
          <a:p>
            <a:r>
              <a:rPr lang="ko" altLang="en-US" sz="2400">
                <a:solidFill>
                  <a:schemeClr val="dk2"/>
                </a:solidFill>
              </a:rPr>
              <a:t>사람에게 편의를 주는 기능이 구현된 고수준 컨트롤러로 나누어 계층적으로 구현하는 것이 현실적이다</a:t>
            </a:r>
            <a:r>
              <a:rPr lang="en-US" altLang="ko" sz="2400">
                <a:solidFill>
                  <a:schemeClr val="dk2"/>
                </a:solidFill>
              </a:rPr>
              <a:t>.</a:t>
            </a:r>
            <a:endParaRPr sz="2400">
              <a:solidFill>
                <a:schemeClr val="dk2"/>
              </a:solidFill>
            </a:endParaRPr>
          </a:p>
        </p:txBody>
      </p:sp>
      <p:sp>
        <p:nvSpPr>
          <p:cNvPr id="131" name="Google Shape;131;p25"/>
          <p:cNvSpPr/>
          <p:nvPr/>
        </p:nvSpPr>
        <p:spPr>
          <a:xfrm>
            <a:off x="6457267" y="4735900"/>
            <a:ext cx="2393200" cy="118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altLang="ko" sz="2400"/>
              <a:t>Low Level Controller</a:t>
            </a:r>
            <a:endParaRPr sz="2400"/>
          </a:p>
        </p:txBody>
      </p:sp>
      <p:sp>
        <p:nvSpPr>
          <p:cNvPr id="132" name="Google Shape;132;p25"/>
          <p:cNvSpPr/>
          <p:nvPr/>
        </p:nvSpPr>
        <p:spPr>
          <a:xfrm>
            <a:off x="6457267" y="3229267"/>
            <a:ext cx="2393200" cy="118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altLang="ko" sz="2400"/>
              <a:t>Low Level Policy</a:t>
            </a:r>
            <a:endParaRPr sz="2400"/>
          </a:p>
        </p:txBody>
      </p:sp>
      <p:sp>
        <p:nvSpPr>
          <p:cNvPr id="133" name="Google Shape;133;p25"/>
          <p:cNvSpPr/>
          <p:nvPr/>
        </p:nvSpPr>
        <p:spPr>
          <a:xfrm>
            <a:off x="6457267" y="1088667"/>
            <a:ext cx="2393200" cy="1803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altLang="ko" sz="2400"/>
              <a:t>High Level Controller</a:t>
            </a:r>
            <a:endParaRPr sz="2400"/>
          </a:p>
        </p:txBody>
      </p:sp>
      <p:sp>
        <p:nvSpPr>
          <p:cNvPr id="134" name="Google Shape;134;p25"/>
          <p:cNvSpPr/>
          <p:nvPr/>
        </p:nvSpPr>
        <p:spPr>
          <a:xfrm>
            <a:off x="9121467" y="4735900"/>
            <a:ext cx="2393200" cy="118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altLang="ko" sz="2400"/>
              <a:t>Motor Control</a:t>
            </a:r>
            <a:endParaRPr sz="2400"/>
          </a:p>
          <a:p>
            <a:pPr algn="ctr"/>
            <a:r>
              <a:rPr lang="en-US" altLang="ko" sz="2400"/>
              <a:t>(PD Controller)</a:t>
            </a:r>
            <a:endParaRPr sz="2400"/>
          </a:p>
        </p:txBody>
      </p:sp>
      <p:sp>
        <p:nvSpPr>
          <p:cNvPr id="135" name="Google Shape;135;p25"/>
          <p:cNvSpPr/>
          <p:nvPr/>
        </p:nvSpPr>
        <p:spPr>
          <a:xfrm>
            <a:off x="9121467" y="3229267"/>
            <a:ext cx="2393200" cy="1189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altLang="ko" sz="2400"/>
              <a:t>Position Control(or Velocity Control) -&gt; Motor command</a:t>
            </a:r>
            <a:endParaRPr sz="2400"/>
          </a:p>
        </p:txBody>
      </p:sp>
      <p:sp>
        <p:nvSpPr>
          <p:cNvPr id="136" name="Google Shape;136;p25"/>
          <p:cNvSpPr/>
          <p:nvPr/>
        </p:nvSpPr>
        <p:spPr>
          <a:xfrm>
            <a:off x="9121467" y="2318000"/>
            <a:ext cx="2393200" cy="574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altLang="ko" sz="2400"/>
              <a:t>Obstacle Avoidance</a:t>
            </a:r>
            <a:endParaRPr sz="2400"/>
          </a:p>
        </p:txBody>
      </p:sp>
      <p:sp>
        <p:nvSpPr>
          <p:cNvPr id="137" name="Google Shape;137;p25"/>
          <p:cNvSpPr/>
          <p:nvPr/>
        </p:nvSpPr>
        <p:spPr>
          <a:xfrm>
            <a:off x="9121467" y="1703333"/>
            <a:ext cx="2393200" cy="574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altLang="ko" sz="2400"/>
              <a:t>Surface Classification</a:t>
            </a:r>
            <a:endParaRPr sz="2400"/>
          </a:p>
        </p:txBody>
      </p:sp>
      <p:sp>
        <p:nvSpPr>
          <p:cNvPr id="138" name="Google Shape;138;p25"/>
          <p:cNvSpPr/>
          <p:nvPr/>
        </p:nvSpPr>
        <p:spPr>
          <a:xfrm>
            <a:off x="9121467" y="1088667"/>
            <a:ext cx="2393200" cy="574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altLang="ko" sz="2400"/>
              <a:t>Traffic Light</a:t>
            </a:r>
            <a:endParaRPr sz="2400"/>
          </a:p>
        </p:txBody>
      </p:sp>
      <p:sp>
        <p:nvSpPr>
          <p:cNvPr id="139" name="Google Shape;139;p25"/>
          <p:cNvSpPr txBox="1"/>
          <p:nvPr/>
        </p:nvSpPr>
        <p:spPr>
          <a:xfrm>
            <a:off x="6300667" y="2282833"/>
            <a:ext cx="2706400" cy="7636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 sz="1333" dirty="0">
                <a:solidFill>
                  <a:schemeClr val="dk2"/>
                </a:solidFill>
              </a:rPr>
              <a:t>high level controller</a:t>
            </a:r>
            <a:r>
              <a:rPr lang="ko" altLang="en-US" sz="1333" dirty="0">
                <a:solidFill>
                  <a:schemeClr val="dk2"/>
                </a:solidFill>
              </a:rPr>
              <a:t>가 사용자의 명령으로 대체된다</a:t>
            </a:r>
            <a:r>
              <a:rPr lang="en-US" altLang="ko" sz="1333" dirty="0">
                <a:solidFill>
                  <a:schemeClr val="dk2"/>
                </a:solidFill>
              </a:rPr>
              <a:t>.</a:t>
            </a:r>
            <a:endParaRPr sz="1333" dirty="0">
              <a:solidFill>
                <a:schemeClr val="dk2"/>
              </a:solidFill>
            </a:endParaRPr>
          </a:p>
          <a:p>
            <a:r>
              <a:rPr lang="ko" altLang="en-US" sz="1333" dirty="0">
                <a:solidFill>
                  <a:schemeClr val="dk2"/>
                </a:solidFill>
              </a:rPr>
              <a:t>추가적인 편의기능을 제공하는 정도</a:t>
            </a:r>
            <a:r>
              <a:rPr lang="en-US" altLang="ko" sz="1333" dirty="0">
                <a:solidFill>
                  <a:schemeClr val="dk2"/>
                </a:solidFill>
              </a:rPr>
              <a:t>.</a:t>
            </a:r>
            <a:endParaRPr sz="1333" dirty="0">
              <a:solidFill>
                <a:schemeClr val="dk2"/>
              </a:solidFill>
            </a:endParaRPr>
          </a:p>
        </p:txBody>
      </p:sp>
      <p:sp>
        <p:nvSpPr>
          <p:cNvPr id="140" name="Google Shape;140;p25"/>
          <p:cNvSpPr txBox="1"/>
          <p:nvPr/>
        </p:nvSpPr>
        <p:spPr>
          <a:xfrm>
            <a:off x="6226967" y="3972292"/>
            <a:ext cx="2393200" cy="7636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altLang="ko" sz="1467" dirty="0">
                <a:solidFill>
                  <a:schemeClr val="dk2"/>
                </a:solidFill>
              </a:rPr>
              <a:t>obstacle avoidance</a:t>
            </a:r>
            <a:r>
              <a:rPr lang="ko" altLang="en-US" sz="1467" dirty="0">
                <a:solidFill>
                  <a:schemeClr val="dk2"/>
                </a:solidFill>
              </a:rPr>
              <a:t>는 </a:t>
            </a:r>
            <a:r>
              <a:rPr lang="en-US" altLang="ko" sz="1467" dirty="0">
                <a:solidFill>
                  <a:schemeClr val="dk2"/>
                </a:solidFill>
              </a:rPr>
              <a:t>low level policy</a:t>
            </a:r>
            <a:r>
              <a:rPr lang="ko" altLang="en-US" sz="1467" dirty="0">
                <a:solidFill>
                  <a:schemeClr val="dk2"/>
                </a:solidFill>
              </a:rPr>
              <a:t>에서 학습된다고 하자</a:t>
            </a:r>
            <a:r>
              <a:rPr lang="en-US" altLang="ko" sz="1467" dirty="0">
                <a:solidFill>
                  <a:schemeClr val="dk2"/>
                </a:solidFill>
              </a:rPr>
              <a:t>.</a:t>
            </a:r>
            <a:endParaRPr sz="1467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/>
        </p:nvSpPr>
        <p:spPr>
          <a:xfrm>
            <a:off x="0" y="1"/>
            <a:ext cx="40000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US" altLang="ko" sz="2400"/>
              <a:t>https://youtu.be/9gHWC4826HQ</a:t>
            </a:r>
            <a:endParaRPr sz="2400"/>
          </a:p>
        </p:txBody>
      </p:sp>
      <p:sp>
        <p:nvSpPr>
          <p:cNvPr id="176" name="Google Shape;176;p31"/>
          <p:cNvSpPr txBox="1"/>
          <p:nvPr/>
        </p:nvSpPr>
        <p:spPr>
          <a:xfrm>
            <a:off x="0" y="5790801"/>
            <a:ext cx="4000000" cy="1066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US" altLang="ko" sz="1333">
                <a:solidFill>
                  <a:srgbClr val="222222"/>
                </a:solidFill>
                <a:highlight>
                  <a:srgbClr val="FFFFFF"/>
                </a:highlight>
              </a:rPr>
              <a:t>Rudin, Nikita, et al. "Learning to walk in minutes using massively parallel deep reinforcement learning." </a:t>
            </a:r>
            <a:r>
              <a:rPr lang="en-US" altLang="ko" sz="1333" i="1">
                <a:solidFill>
                  <a:srgbClr val="222222"/>
                </a:solidFill>
                <a:highlight>
                  <a:srgbClr val="FFFFFF"/>
                </a:highlight>
              </a:rPr>
              <a:t>Conference on Robot Learning</a:t>
            </a:r>
            <a:r>
              <a:rPr lang="en-US" altLang="ko" sz="1333">
                <a:solidFill>
                  <a:srgbClr val="222222"/>
                </a:solidFill>
                <a:highlight>
                  <a:srgbClr val="FFFFFF"/>
                </a:highlight>
              </a:rPr>
              <a:t>. PMLR, 2022.</a:t>
            </a:r>
            <a:endParaRPr sz="2400"/>
          </a:p>
        </p:txBody>
      </p:sp>
      <p:pic>
        <p:nvPicPr>
          <p:cNvPr id="177" name="Google Shape;177;p31" title="비디오 프로젝트 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0400" y="736800"/>
            <a:ext cx="8211200" cy="461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1"/>
          <p:cNvSpPr txBox="1"/>
          <p:nvPr/>
        </p:nvSpPr>
        <p:spPr>
          <a:xfrm>
            <a:off x="7516167" y="4476367"/>
            <a:ext cx="4083600" cy="19108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400" dirty="0">
                <a:solidFill>
                  <a:schemeClr val="dk2"/>
                </a:solidFill>
              </a:rPr>
              <a:t>시뮬레이션을 보여준다</a:t>
            </a:r>
            <a:r>
              <a:rPr lang="en-US" altLang="ko" sz="2400" dirty="0">
                <a:solidFill>
                  <a:schemeClr val="dk2"/>
                </a:solidFill>
              </a:rPr>
              <a:t>.</a:t>
            </a:r>
          </a:p>
          <a:p>
            <a:endParaRPr lang="en-US" sz="2400" dirty="0">
              <a:solidFill>
                <a:schemeClr val="dk2"/>
              </a:solidFill>
            </a:endParaRPr>
          </a:p>
          <a:p>
            <a:r>
              <a:rPr lang="ko-KR" altLang="en-US" sz="2400" dirty="0">
                <a:solidFill>
                  <a:schemeClr val="dk2"/>
                </a:solidFill>
              </a:rPr>
              <a:t>이 영상에서 </a:t>
            </a:r>
            <a:r>
              <a:rPr lang="en-US" altLang="ko-KR" sz="2400" dirty="0">
                <a:solidFill>
                  <a:schemeClr val="dk2"/>
                </a:solidFill>
              </a:rPr>
              <a:t>Low Level Policy</a:t>
            </a:r>
            <a:r>
              <a:rPr lang="ko-KR" altLang="en-US" sz="2400" dirty="0">
                <a:solidFill>
                  <a:schemeClr val="dk2"/>
                </a:solidFill>
              </a:rPr>
              <a:t>와 </a:t>
            </a:r>
            <a:r>
              <a:rPr lang="en-US" altLang="ko-KR" sz="2400" dirty="0">
                <a:solidFill>
                  <a:schemeClr val="dk2"/>
                </a:solidFill>
              </a:rPr>
              <a:t>Low Level Control</a:t>
            </a:r>
            <a:r>
              <a:rPr lang="ko-KR" altLang="en-US" sz="2400" dirty="0">
                <a:solidFill>
                  <a:schemeClr val="dk2"/>
                </a:solidFill>
              </a:rPr>
              <a:t>이 구현되었다고 설명한다</a:t>
            </a:r>
            <a:r>
              <a:rPr lang="en-US" altLang="ko-KR" sz="2400" dirty="0">
                <a:solidFill>
                  <a:schemeClr val="dk2"/>
                </a:solidFill>
              </a:rPr>
              <a:t>.</a:t>
            </a:r>
            <a:endParaRPr sz="2400" dirty="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ko"/>
              <a:t>High Level Controller with ROS2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E6A23D-EFCE-3687-3FFA-C5AC30BC0D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78392D-AD8D-AF04-CC69-3D9CD9C7BA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토픽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BD5FB63-336F-5DFA-1D99-9F3B389549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25830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2425C8DC-C295-04DD-3F97-6FC8554F41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E164B1AB-87B1-9EF6-8DAE-782917EA390C}"/>
              </a:ext>
            </a:extLst>
          </p:cNvPr>
          <p:cNvSpPr/>
          <p:nvPr/>
        </p:nvSpPr>
        <p:spPr>
          <a:xfrm>
            <a:off x="539087" y="2845558"/>
            <a:ext cx="5404513" cy="3480179"/>
          </a:xfrm>
          <a:prstGeom prst="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AF603A6-ECF5-7921-ADA7-675943CFE427}"/>
              </a:ext>
            </a:extLst>
          </p:cNvPr>
          <p:cNvSpPr/>
          <p:nvPr/>
        </p:nvSpPr>
        <p:spPr>
          <a:xfrm>
            <a:off x="7086600" y="4552950"/>
            <a:ext cx="1651000" cy="959987"/>
          </a:xfrm>
          <a:prstGeom prst="rect">
            <a:avLst/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326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전자제품, 드라이브, 디자인이(가) 표시된 사진&#10;&#10;자동 생성된 설명">
            <a:extLst>
              <a:ext uri="{FF2B5EF4-FFF2-40B4-BE49-F238E27FC236}">
                <a16:creationId xmlns:a16="http://schemas.microsoft.com/office/drawing/2014/main" id="{8D9315B3-C556-FF10-779A-E885E9EBB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398" y="1805061"/>
            <a:ext cx="3703092" cy="20792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E053B7-19BB-DA39-3F11-E78E401367C1}"/>
              </a:ext>
            </a:extLst>
          </p:cNvPr>
          <p:cNvSpPr txBox="1"/>
          <p:nvPr/>
        </p:nvSpPr>
        <p:spPr>
          <a:xfrm>
            <a:off x="7758251" y="2453186"/>
            <a:ext cx="3028906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/color/</a:t>
            </a:r>
            <a:r>
              <a:rPr lang="en-US" altLang="ko-KR" dirty="0" err="1"/>
              <a:t>camera_info</a:t>
            </a:r>
            <a:endParaRPr lang="en-US" altLang="ko-KR" dirty="0"/>
          </a:p>
          <a:p>
            <a:r>
              <a:rPr lang="en-US" altLang="ko-KR" dirty="0"/>
              <a:t>/color/</a:t>
            </a:r>
            <a:r>
              <a:rPr lang="en-US" altLang="ko-KR" dirty="0" err="1"/>
              <a:t>image_raw</a:t>
            </a:r>
            <a:endParaRPr lang="en-US" altLang="ko-KR" dirty="0"/>
          </a:p>
          <a:p>
            <a:r>
              <a:rPr lang="en-US" altLang="ko-KR" dirty="0"/>
              <a:t>/color/metadata</a:t>
            </a:r>
          </a:p>
          <a:p>
            <a:r>
              <a:rPr lang="en-US" altLang="ko-KR" dirty="0"/>
              <a:t>/depth/</a:t>
            </a:r>
            <a:r>
              <a:rPr lang="en-US" altLang="ko-KR" dirty="0" err="1"/>
              <a:t>camera_info</a:t>
            </a:r>
            <a:endParaRPr lang="en-US" altLang="ko-KR" dirty="0"/>
          </a:p>
          <a:p>
            <a:r>
              <a:rPr lang="en-US" altLang="ko-KR" dirty="0"/>
              <a:t>/depth/</a:t>
            </a:r>
            <a:r>
              <a:rPr lang="en-US" altLang="ko-KR" dirty="0" err="1"/>
              <a:t>image_rect_raw</a:t>
            </a:r>
            <a:endParaRPr lang="en-US" altLang="ko-KR" dirty="0"/>
          </a:p>
          <a:p>
            <a:r>
              <a:rPr lang="en-US" altLang="ko-KR" dirty="0"/>
              <a:t>/depth/metadata/</a:t>
            </a:r>
          </a:p>
          <a:p>
            <a:r>
              <a:rPr lang="en-US" altLang="ko-KR" dirty="0"/>
              <a:t>/</a:t>
            </a:r>
            <a:r>
              <a:rPr lang="en-US" altLang="ko-KR" dirty="0" err="1"/>
              <a:t>extrinsics</a:t>
            </a:r>
            <a:r>
              <a:rPr lang="en-US" altLang="ko-KR" dirty="0"/>
              <a:t>/</a:t>
            </a:r>
            <a:r>
              <a:rPr lang="en-US" altLang="ko-KR" dirty="0" err="1"/>
              <a:t>depth_to_color</a:t>
            </a:r>
            <a:endParaRPr lang="en-US" altLang="ko-KR" dirty="0"/>
          </a:p>
          <a:p>
            <a:r>
              <a:rPr lang="en-US" altLang="ko-KR" dirty="0"/>
              <a:t>/imu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8AD96E3-E7A4-A813-E7A2-74E4DFD84258}"/>
              </a:ext>
            </a:extLst>
          </p:cNvPr>
          <p:cNvSpPr txBox="1"/>
          <p:nvPr/>
        </p:nvSpPr>
        <p:spPr>
          <a:xfrm>
            <a:off x="0" y="6488668"/>
            <a:ext cx="60948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https://github.com/IntelRealSense/realsense-ros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56A8154-05DF-0BD8-06C1-D1772E2394C4}"/>
              </a:ext>
            </a:extLst>
          </p:cNvPr>
          <p:cNvSpPr txBox="1"/>
          <p:nvPr/>
        </p:nvSpPr>
        <p:spPr>
          <a:xfrm>
            <a:off x="1532986" y="4181133"/>
            <a:ext cx="2380108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Intel D435i</a:t>
            </a:r>
          </a:p>
        </p:txBody>
      </p:sp>
    </p:spTree>
    <p:extLst>
      <p:ext uri="{BB962C8B-B14F-4D97-AF65-F5344CB8AC3E}">
        <p14:creationId xmlns:p14="http://schemas.microsoft.com/office/powerpoint/2010/main" val="2521833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/>
          </a:bodyPr>
          <a:lstStyle/>
          <a:p>
            <a:r>
              <a:rPr lang="ko"/>
              <a:t>목차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/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ko-KR" altLang="en-US" dirty="0" err="1"/>
              <a:t>사족보행로봇과</a:t>
            </a:r>
            <a:r>
              <a:rPr lang="ko-KR" altLang="en-US" dirty="0"/>
              <a:t> 보행패턴</a:t>
            </a:r>
            <a:endParaRPr lang="en-US" altLang="ko-KR" dirty="0"/>
          </a:p>
          <a:p>
            <a:r>
              <a:rPr lang="ko" dirty="0"/>
              <a:t>안내견</a:t>
            </a:r>
            <a:r>
              <a:rPr lang="ko-KR" altLang="en-US" dirty="0"/>
              <a:t>과 로봇안내견의 필요성</a:t>
            </a:r>
            <a:endParaRPr lang="en-US" altLang="ko-KR" dirty="0"/>
          </a:p>
          <a:p>
            <a:endParaRPr dirty="0"/>
          </a:p>
          <a:p>
            <a:pPr>
              <a:spcBef>
                <a:spcPts val="1600"/>
              </a:spcBef>
            </a:pPr>
            <a:r>
              <a:rPr lang="ko-KR" altLang="en-US" dirty="0"/>
              <a:t>로봇안내견의 동작</a:t>
            </a:r>
            <a:endParaRPr lang="en-US" altLang="ko" dirty="0"/>
          </a:p>
          <a:p>
            <a:pPr>
              <a:spcBef>
                <a:spcPts val="1600"/>
              </a:spcBef>
            </a:pPr>
            <a:r>
              <a:rPr lang="ko" dirty="0"/>
              <a:t>로봇 구성 토픽 및 센서</a:t>
            </a:r>
            <a:endParaRPr dirty="0"/>
          </a:p>
          <a:p>
            <a:r>
              <a:rPr lang="ko" dirty="0"/>
              <a:t>Low Level Controller</a:t>
            </a:r>
            <a:endParaRPr dirty="0"/>
          </a:p>
          <a:p>
            <a:r>
              <a:rPr lang="ko" dirty="0"/>
              <a:t>Low Level Policy</a:t>
            </a:r>
            <a:endParaRPr dirty="0"/>
          </a:p>
          <a:p>
            <a:r>
              <a:rPr lang="ko" dirty="0"/>
              <a:t>High Level Controller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6F64A-EE90-D99D-2DA3-4479ABAA8E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진공, 가전용품이(가) 표시된 사진&#10;&#10;자동 생성된 설명">
            <a:extLst>
              <a:ext uri="{FF2B5EF4-FFF2-40B4-BE49-F238E27FC236}">
                <a16:creationId xmlns:a16="http://schemas.microsoft.com/office/drawing/2014/main" id="{6D4347C2-E1C8-1116-8299-6CD758659A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03" t="22432" r="21203" b="19974"/>
          <a:stretch/>
        </p:blipFill>
        <p:spPr>
          <a:xfrm>
            <a:off x="1379086" y="1462344"/>
            <a:ext cx="2380966" cy="23809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56AF504-0658-03E1-BF00-D02122BD665C}"/>
              </a:ext>
            </a:extLst>
          </p:cNvPr>
          <p:cNvSpPr txBox="1"/>
          <p:nvPr/>
        </p:nvSpPr>
        <p:spPr>
          <a:xfrm>
            <a:off x="1407671" y="4247621"/>
            <a:ext cx="2323795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Unitree Mid-360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C12959-4319-3EC7-212F-25CEE80546A5}"/>
              </a:ext>
            </a:extLst>
          </p:cNvPr>
          <p:cNvSpPr txBox="1"/>
          <p:nvPr/>
        </p:nvSpPr>
        <p:spPr>
          <a:xfrm>
            <a:off x="5215405" y="630936"/>
            <a:ext cx="609487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ko-KR" b="1" dirty="0" err="1"/>
              <a:t>msg</a:t>
            </a:r>
            <a:r>
              <a:rPr lang="en-GB" altLang="ko-KR" b="1" dirty="0"/>
              <a:t>/CustomMsg.msg</a:t>
            </a:r>
            <a:endParaRPr lang="ko-KR" altLang="en-US" b="1" dirty="0"/>
          </a:p>
          <a:p>
            <a:r>
              <a:rPr lang="ko-KR" altLang="en-US" dirty="0" err="1"/>
              <a:t>std_msgs</a:t>
            </a:r>
            <a:r>
              <a:rPr lang="ko-KR" altLang="en-US" dirty="0"/>
              <a:t>/</a:t>
            </a:r>
            <a:r>
              <a:rPr lang="ko-KR" altLang="en-US" dirty="0" err="1"/>
              <a:t>Header</a:t>
            </a:r>
            <a:r>
              <a:rPr lang="ko-KR" altLang="en-US" dirty="0"/>
              <a:t> </a:t>
            </a:r>
            <a:r>
              <a:rPr lang="ko-KR" altLang="en-US" dirty="0" err="1"/>
              <a:t>header</a:t>
            </a:r>
            <a:r>
              <a:rPr lang="ko-KR" altLang="en-US" dirty="0"/>
              <a:t>    # ROS </a:t>
            </a:r>
            <a:r>
              <a:rPr lang="ko-KR" altLang="en-US" dirty="0" err="1"/>
              <a:t>standard</a:t>
            </a:r>
            <a:r>
              <a:rPr lang="ko-KR" altLang="en-US" dirty="0"/>
              <a:t> </a:t>
            </a:r>
            <a:r>
              <a:rPr lang="ko-KR" altLang="en-US" dirty="0" err="1"/>
              <a:t>message</a:t>
            </a:r>
            <a:r>
              <a:rPr lang="ko-KR" altLang="en-US" dirty="0"/>
              <a:t> </a:t>
            </a:r>
            <a:r>
              <a:rPr lang="ko-KR" altLang="en-US" dirty="0" err="1"/>
              <a:t>header</a:t>
            </a:r>
            <a:endParaRPr lang="ko-KR" altLang="en-US" dirty="0"/>
          </a:p>
          <a:p>
            <a:r>
              <a:rPr lang="ko-KR" altLang="en-US" dirty="0"/>
              <a:t>uint64 </a:t>
            </a:r>
            <a:r>
              <a:rPr lang="ko-KR" altLang="en-US" dirty="0" err="1"/>
              <a:t>timebase</a:t>
            </a:r>
            <a:r>
              <a:rPr lang="ko-KR" altLang="en-US" dirty="0"/>
              <a:t>           # The </a:t>
            </a:r>
            <a:r>
              <a:rPr lang="ko-KR" altLang="en-US" dirty="0" err="1"/>
              <a:t>time</a:t>
            </a:r>
            <a:r>
              <a:rPr lang="ko-KR" altLang="en-US" dirty="0"/>
              <a:t> of </a:t>
            </a:r>
            <a:r>
              <a:rPr lang="ko-KR" altLang="en-US" dirty="0" err="1"/>
              <a:t>first</a:t>
            </a:r>
            <a:r>
              <a:rPr lang="ko-KR" altLang="en-US" dirty="0"/>
              <a:t> </a:t>
            </a:r>
            <a:r>
              <a:rPr lang="ko-KR" altLang="en-US" dirty="0" err="1"/>
              <a:t>point</a:t>
            </a:r>
            <a:endParaRPr lang="ko-KR" altLang="en-US" dirty="0"/>
          </a:p>
          <a:p>
            <a:r>
              <a:rPr lang="ko-KR" altLang="en-US" dirty="0"/>
              <a:t>uint32 </a:t>
            </a:r>
            <a:r>
              <a:rPr lang="ko-KR" altLang="en-US" dirty="0" err="1"/>
              <a:t>point_num</a:t>
            </a:r>
            <a:r>
              <a:rPr lang="ko-KR" altLang="en-US" dirty="0"/>
              <a:t>          # </a:t>
            </a:r>
            <a:r>
              <a:rPr lang="ko-KR" altLang="en-US" dirty="0" err="1"/>
              <a:t>Total</a:t>
            </a:r>
            <a:r>
              <a:rPr lang="ko-KR" altLang="en-US" dirty="0"/>
              <a:t> </a:t>
            </a:r>
            <a:r>
              <a:rPr lang="ko-KR" altLang="en-US" dirty="0" err="1"/>
              <a:t>number</a:t>
            </a:r>
            <a:r>
              <a:rPr lang="ko-KR" altLang="en-US" dirty="0"/>
              <a:t> of </a:t>
            </a:r>
            <a:r>
              <a:rPr lang="ko-KR" altLang="en-US" dirty="0" err="1"/>
              <a:t>pointclouds</a:t>
            </a:r>
            <a:endParaRPr lang="ko-KR" altLang="en-US" dirty="0"/>
          </a:p>
          <a:p>
            <a:r>
              <a:rPr lang="ko-KR" altLang="en-US" dirty="0"/>
              <a:t>uint8  </a:t>
            </a:r>
            <a:r>
              <a:rPr lang="ko-KR" altLang="en-US" dirty="0" err="1"/>
              <a:t>lidar_id</a:t>
            </a:r>
            <a:r>
              <a:rPr lang="ko-KR" altLang="en-US" dirty="0"/>
              <a:t>           # </a:t>
            </a:r>
            <a:r>
              <a:rPr lang="ko-KR" altLang="en-US" dirty="0" err="1"/>
              <a:t>Lidar</a:t>
            </a:r>
            <a:r>
              <a:rPr lang="ko-KR" altLang="en-US" dirty="0"/>
              <a:t> </a:t>
            </a:r>
            <a:r>
              <a:rPr lang="ko-KR" altLang="en-US" dirty="0" err="1"/>
              <a:t>device</a:t>
            </a:r>
            <a:r>
              <a:rPr lang="ko-KR" altLang="en-US" dirty="0"/>
              <a:t> </a:t>
            </a:r>
            <a:r>
              <a:rPr lang="ko-KR" altLang="en-US" dirty="0" err="1"/>
              <a:t>id</a:t>
            </a:r>
            <a:r>
              <a:rPr lang="ko-KR" altLang="en-US" dirty="0"/>
              <a:t> </a:t>
            </a:r>
            <a:r>
              <a:rPr lang="ko-KR" altLang="en-US" dirty="0" err="1"/>
              <a:t>number</a:t>
            </a:r>
            <a:endParaRPr lang="ko-KR" altLang="en-US" dirty="0"/>
          </a:p>
          <a:p>
            <a:r>
              <a:rPr lang="ko-KR" altLang="en-US" dirty="0"/>
              <a:t>uint8[3]  </a:t>
            </a:r>
            <a:r>
              <a:rPr lang="ko-KR" altLang="en-US" dirty="0" err="1"/>
              <a:t>rsvd</a:t>
            </a:r>
            <a:r>
              <a:rPr lang="ko-KR" altLang="en-US" dirty="0"/>
              <a:t>            # </a:t>
            </a:r>
            <a:r>
              <a:rPr lang="ko-KR" altLang="en-US" dirty="0" err="1"/>
              <a:t>Reserved</a:t>
            </a:r>
            <a:r>
              <a:rPr lang="ko-KR" altLang="en-US" dirty="0"/>
              <a:t> </a:t>
            </a:r>
            <a:r>
              <a:rPr lang="ko-KR" altLang="en-US" dirty="0" err="1"/>
              <a:t>use</a:t>
            </a:r>
            <a:endParaRPr lang="ko-KR" altLang="en-US" dirty="0"/>
          </a:p>
          <a:p>
            <a:r>
              <a:rPr lang="ko-KR" altLang="en-US" dirty="0" err="1"/>
              <a:t>CustomPoint</a:t>
            </a:r>
            <a:r>
              <a:rPr lang="ko-KR" altLang="en-US" dirty="0"/>
              <a:t>[] </a:t>
            </a:r>
            <a:r>
              <a:rPr lang="ko-KR" altLang="en-US" dirty="0" err="1"/>
              <a:t>points</a:t>
            </a:r>
            <a:r>
              <a:rPr lang="ko-KR" altLang="en-US" dirty="0"/>
              <a:t>      # </a:t>
            </a:r>
            <a:r>
              <a:rPr lang="ko-KR" altLang="en-US" dirty="0" err="1"/>
              <a:t>Pointcloud</a:t>
            </a:r>
            <a:r>
              <a:rPr lang="ko-KR" altLang="en-US" dirty="0"/>
              <a:t> </a:t>
            </a:r>
            <a:r>
              <a:rPr lang="ko-KR" altLang="en-US" dirty="0" err="1"/>
              <a:t>data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D56D843-3DBE-434E-628D-78A3A574A67D}"/>
              </a:ext>
            </a:extLst>
          </p:cNvPr>
          <p:cNvSpPr txBox="1"/>
          <p:nvPr/>
        </p:nvSpPr>
        <p:spPr>
          <a:xfrm>
            <a:off x="5215405" y="3045943"/>
            <a:ext cx="609487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ko-KR" b="1" dirty="0" err="1"/>
              <a:t>msg</a:t>
            </a:r>
            <a:r>
              <a:rPr lang="en-GB" altLang="ko-KR" b="1" dirty="0"/>
              <a:t>/CustomPoint.msg</a:t>
            </a:r>
            <a:endParaRPr lang="ko-KR" altLang="en-US" b="1" dirty="0"/>
          </a:p>
          <a:p>
            <a:r>
              <a:rPr lang="ko-KR" altLang="en-US" dirty="0"/>
              <a:t>uint32 </a:t>
            </a:r>
            <a:r>
              <a:rPr lang="ko-KR" altLang="en-US" dirty="0" err="1"/>
              <a:t>offset_time</a:t>
            </a:r>
            <a:r>
              <a:rPr lang="ko-KR" altLang="en-US" dirty="0"/>
              <a:t>      # </a:t>
            </a:r>
            <a:r>
              <a:rPr lang="ko-KR" altLang="en-US" dirty="0" err="1"/>
              <a:t>offset</a:t>
            </a:r>
            <a:r>
              <a:rPr lang="ko-KR" altLang="en-US" dirty="0"/>
              <a:t> </a:t>
            </a:r>
            <a:r>
              <a:rPr lang="ko-KR" altLang="en-US" dirty="0" err="1"/>
              <a:t>time</a:t>
            </a:r>
            <a:r>
              <a:rPr lang="ko-KR" altLang="en-US" dirty="0"/>
              <a:t> </a:t>
            </a:r>
            <a:r>
              <a:rPr lang="ko-KR" altLang="en-US" dirty="0" err="1"/>
              <a:t>relative</a:t>
            </a:r>
            <a:r>
              <a:rPr lang="ko-KR" altLang="en-US" dirty="0"/>
              <a:t> </a:t>
            </a:r>
            <a:r>
              <a:rPr lang="ko-KR" altLang="en-US" dirty="0" err="1"/>
              <a:t>to</a:t>
            </a:r>
            <a:r>
              <a:rPr lang="ko-KR" altLang="en-US" dirty="0"/>
              <a:t> </a:t>
            </a:r>
            <a:r>
              <a:rPr lang="ko-KR" altLang="en-US" dirty="0" err="1"/>
              <a:t>the</a:t>
            </a:r>
            <a:r>
              <a:rPr lang="ko-KR" altLang="en-US" dirty="0"/>
              <a:t> </a:t>
            </a:r>
            <a:r>
              <a:rPr lang="ko-KR" altLang="en-US" dirty="0" err="1"/>
              <a:t>base</a:t>
            </a:r>
            <a:r>
              <a:rPr lang="ko-KR" altLang="en-US" dirty="0"/>
              <a:t> </a:t>
            </a:r>
            <a:r>
              <a:rPr lang="ko-KR" altLang="en-US" dirty="0" err="1"/>
              <a:t>time</a:t>
            </a:r>
            <a:endParaRPr lang="ko-KR" altLang="en-US" dirty="0"/>
          </a:p>
          <a:p>
            <a:r>
              <a:rPr lang="ko-KR" altLang="en-US" dirty="0"/>
              <a:t>float32 </a:t>
            </a:r>
            <a:r>
              <a:rPr lang="ko-KR" altLang="en-US" dirty="0" err="1"/>
              <a:t>x</a:t>
            </a:r>
            <a:r>
              <a:rPr lang="ko-KR" altLang="en-US" dirty="0"/>
              <a:t>               # </a:t>
            </a:r>
            <a:r>
              <a:rPr lang="ko-KR" altLang="en-US" dirty="0" err="1"/>
              <a:t>X</a:t>
            </a:r>
            <a:r>
              <a:rPr lang="ko-KR" altLang="en-US" dirty="0"/>
              <a:t> </a:t>
            </a:r>
            <a:r>
              <a:rPr lang="ko-KR" altLang="en-US" dirty="0" err="1"/>
              <a:t>axis</a:t>
            </a:r>
            <a:r>
              <a:rPr lang="ko-KR" altLang="en-US" dirty="0"/>
              <a:t>, </a:t>
            </a:r>
            <a:r>
              <a:rPr lang="ko-KR" altLang="en-US" dirty="0" err="1"/>
              <a:t>unit:m</a:t>
            </a:r>
            <a:endParaRPr lang="ko-KR" altLang="en-US" dirty="0"/>
          </a:p>
          <a:p>
            <a:r>
              <a:rPr lang="ko-KR" altLang="en-US" dirty="0"/>
              <a:t>float32 </a:t>
            </a:r>
            <a:r>
              <a:rPr lang="ko-KR" altLang="en-US" dirty="0" err="1"/>
              <a:t>y</a:t>
            </a:r>
            <a:r>
              <a:rPr lang="ko-KR" altLang="en-US" dirty="0"/>
              <a:t>               # </a:t>
            </a:r>
            <a:r>
              <a:rPr lang="ko-KR" altLang="en-US" dirty="0" err="1"/>
              <a:t>Y</a:t>
            </a:r>
            <a:r>
              <a:rPr lang="ko-KR" altLang="en-US" dirty="0"/>
              <a:t> </a:t>
            </a:r>
            <a:r>
              <a:rPr lang="ko-KR" altLang="en-US" dirty="0" err="1"/>
              <a:t>axis</a:t>
            </a:r>
            <a:r>
              <a:rPr lang="ko-KR" altLang="en-US" dirty="0"/>
              <a:t>, </a:t>
            </a:r>
            <a:r>
              <a:rPr lang="ko-KR" altLang="en-US" dirty="0" err="1"/>
              <a:t>unit:m</a:t>
            </a:r>
            <a:endParaRPr lang="ko-KR" altLang="en-US" dirty="0"/>
          </a:p>
          <a:p>
            <a:r>
              <a:rPr lang="ko-KR" altLang="en-US" dirty="0"/>
              <a:t>float32 </a:t>
            </a:r>
            <a:r>
              <a:rPr lang="ko-KR" altLang="en-US" dirty="0" err="1"/>
              <a:t>z</a:t>
            </a:r>
            <a:r>
              <a:rPr lang="ko-KR" altLang="en-US" dirty="0"/>
              <a:t>               # </a:t>
            </a:r>
            <a:r>
              <a:rPr lang="ko-KR" altLang="en-US" dirty="0" err="1"/>
              <a:t>Z</a:t>
            </a:r>
            <a:r>
              <a:rPr lang="ko-KR" altLang="en-US" dirty="0"/>
              <a:t> </a:t>
            </a:r>
            <a:r>
              <a:rPr lang="ko-KR" altLang="en-US" dirty="0" err="1"/>
              <a:t>axis</a:t>
            </a:r>
            <a:r>
              <a:rPr lang="ko-KR" altLang="en-US" dirty="0"/>
              <a:t>, </a:t>
            </a:r>
            <a:r>
              <a:rPr lang="ko-KR" altLang="en-US" dirty="0" err="1"/>
              <a:t>unit:m</a:t>
            </a:r>
            <a:endParaRPr lang="ko-KR" altLang="en-US" dirty="0"/>
          </a:p>
          <a:p>
            <a:r>
              <a:rPr lang="ko-KR" altLang="en-US" dirty="0"/>
              <a:t>uint8 </a:t>
            </a:r>
            <a:r>
              <a:rPr lang="ko-KR" altLang="en-US" dirty="0" err="1"/>
              <a:t>reflectivity</a:t>
            </a:r>
            <a:r>
              <a:rPr lang="ko-KR" altLang="en-US" dirty="0"/>
              <a:t>      # </a:t>
            </a:r>
            <a:r>
              <a:rPr lang="ko-KR" altLang="en-US" dirty="0" err="1"/>
              <a:t>reflectivity</a:t>
            </a:r>
            <a:r>
              <a:rPr lang="ko-KR" altLang="en-US" dirty="0"/>
              <a:t>, 0~255</a:t>
            </a:r>
          </a:p>
          <a:p>
            <a:r>
              <a:rPr lang="ko-KR" altLang="en-US" dirty="0"/>
              <a:t>uint8 </a:t>
            </a:r>
            <a:r>
              <a:rPr lang="ko-KR" altLang="en-US" dirty="0" err="1"/>
              <a:t>tag</a:t>
            </a:r>
            <a:r>
              <a:rPr lang="ko-KR" altLang="en-US" dirty="0"/>
              <a:t>               # </a:t>
            </a:r>
            <a:r>
              <a:rPr lang="ko-KR" altLang="en-US" dirty="0" err="1"/>
              <a:t>livox</a:t>
            </a:r>
            <a:r>
              <a:rPr lang="ko-KR" altLang="en-US" dirty="0"/>
              <a:t> </a:t>
            </a:r>
            <a:r>
              <a:rPr lang="ko-KR" altLang="en-US" dirty="0" err="1"/>
              <a:t>tag</a:t>
            </a:r>
            <a:endParaRPr lang="ko-KR" altLang="en-US" dirty="0"/>
          </a:p>
          <a:p>
            <a:r>
              <a:rPr lang="ko-KR" altLang="en-US" dirty="0"/>
              <a:t>uint8 </a:t>
            </a:r>
            <a:r>
              <a:rPr lang="ko-KR" altLang="en-US" dirty="0" err="1"/>
              <a:t>line</a:t>
            </a:r>
            <a:r>
              <a:rPr lang="ko-KR" altLang="en-US" dirty="0"/>
              <a:t>              # </a:t>
            </a:r>
            <a:r>
              <a:rPr lang="ko-KR" altLang="en-US" dirty="0" err="1"/>
              <a:t>laser</a:t>
            </a:r>
            <a:r>
              <a:rPr lang="ko-KR" altLang="en-US" dirty="0"/>
              <a:t> </a:t>
            </a:r>
            <a:r>
              <a:rPr lang="ko-KR" altLang="en-US" dirty="0" err="1"/>
              <a:t>number</a:t>
            </a:r>
            <a:r>
              <a:rPr lang="ko-KR" altLang="en-US" dirty="0"/>
              <a:t> </a:t>
            </a:r>
            <a:r>
              <a:rPr lang="ko-KR" altLang="en-US" dirty="0" err="1"/>
              <a:t>in</a:t>
            </a:r>
            <a:r>
              <a:rPr lang="ko-KR" altLang="en-US" dirty="0"/>
              <a:t> </a:t>
            </a:r>
            <a:r>
              <a:rPr lang="ko-KR" altLang="en-US" dirty="0" err="1"/>
              <a:t>lidar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472CC4-9AF9-61D4-862D-14C2F386A121}"/>
              </a:ext>
            </a:extLst>
          </p:cNvPr>
          <p:cNvSpPr txBox="1"/>
          <p:nvPr/>
        </p:nvSpPr>
        <p:spPr>
          <a:xfrm>
            <a:off x="273050" y="585773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https://github.com/Livox-SDK/livox_ros_driver2</a:t>
            </a:r>
          </a:p>
        </p:txBody>
      </p:sp>
    </p:spTree>
    <p:extLst>
      <p:ext uri="{BB962C8B-B14F-4D97-AF65-F5344CB8AC3E}">
        <p14:creationId xmlns:p14="http://schemas.microsoft.com/office/powerpoint/2010/main" val="490731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9EAD01-103F-1CCF-2134-9B8D62E91F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Amazon.com: Unitree 4DLiDAR L1 3D Lidar Navigation Obatacle Avoidance Slam  Ultra Wide Angle 360 Depth Scan (L1PM（20M）) : Industrial &amp; Scientific">
            <a:extLst>
              <a:ext uri="{FF2B5EF4-FFF2-40B4-BE49-F238E27FC236}">
                <a16:creationId xmlns:a16="http://schemas.microsoft.com/office/drawing/2014/main" id="{ED2F1415-A950-F21A-CFCC-8234A404B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33" y="1081344"/>
            <a:ext cx="2140841" cy="2405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7C842AC-2308-CADD-18FB-3230D9B1AE3A}"/>
              </a:ext>
            </a:extLst>
          </p:cNvPr>
          <p:cNvSpPr txBox="1"/>
          <p:nvPr/>
        </p:nvSpPr>
        <p:spPr>
          <a:xfrm>
            <a:off x="898083" y="4042771"/>
            <a:ext cx="2811439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Unitree 4D Lidar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E43E0E-DA2B-5B66-0F3D-9BE52DE1022B}"/>
              </a:ext>
            </a:extLst>
          </p:cNvPr>
          <p:cNvSpPr txBox="1"/>
          <p:nvPr/>
        </p:nvSpPr>
        <p:spPr>
          <a:xfrm>
            <a:off x="5197917" y="2007108"/>
            <a:ext cx="6096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ko-KR" dirty="0"/>
              <a:t>The </a:t>
            </a:r>
            <a:r>
              <a:rPr lang="en-GB" altLang="ko-KR" dirty="0" err="1"/>
              <a:t>defalut</a:t>
            </a:r>
            <a:r>
              <a:rPr lang="en-GB" altLang="ko-KR" dirty="0"/>
              <a:t> cloud topic and its frame name is:</a:t>
            </a:r>
          </a:p>
          <a:p>
            <a:endParaRPr lang="en-GB" altLang="ko-KR" dirty="0"/>
          </a:p>
          <a:p>
            <a:r>
              <a:rPr lang="en-GB" altLang="ko-KR" dirty="0"/>
              <a:t>topic: "</a:t>
            </a:r>
            <a:r>
              <a:rPr lang="en-GB" altLang="ko-KR" dirty="0" err="1"/>
              <a:t>unilidar</a:t>
            </a:r>
            <a:r>
              <a:rPr lang="en-GB" altLang="ko-KR" dirty="0"/>
              <a:t>/cloud"</a:t>
            </a:r>
          </a:p>
          <a:p>
            <a:r>
              <a:rPr lang="en-GB" altLang="ko-KR" dirty="0"/>
              <a:t>frame: "</a:t>
            </a:r>
            <a:r>
              <a:rPr lang="en-GB" altLang="ko-KR" dirty="0" err="1"/>
              <a:t>unilidar_lidar</a:t>
            </a:r>
            <a:r>
              <a:rPr lang="en-GB" altLang="ko-KR" dirty="0"/>
              <a:t>"</a:t>
            </a:r>
          </a:p>
          <a:p>
            <a:endParaRPr lang="en-GB" altLang="ko-KR" dirty="0"/>
          </a:p>
          <a:p>
            <a:endParaRPr lang="en-GB" altLang="ko-KR" dirty="0"/>
          </a:p>
          <a:p>
            <a:r>
              <a:rPr lang="en-GB" altLang="ko-KR" dirty="0"/>
              <a:t>The </a:t>
            </a:r>
            <a:r>
              <a:rPr lang="en-GB" altLang="ko-KR" dirty="0" err="1"/>
              <a:t>defalut</a:t>
            </a:r>
            <a:r>
              <a:rPr lang="en-GB" altLang="ko-KR" dirty="0"/>
              <a:t> IMU topic and its frame name is:</a:t>
            </a:r>
          </a:p>
          <a:p>
            <a:endParaRPr lang="en-GB" altLang="ko-KR" dirty="0"/>
          </a:p>
          <a:p>
            <a:r>
              <a:rPr lang="en-GB" altLang="ko-KR" dirty="0"/>
              <a:t>topic: "</a:t>
            </a:r>
            <a:r>
              <a:rPr lang="en-GB" altLang="ko-KR" dirty="0" err="1"/>
              <a:t>unilidar</a:t>
            </a:r>
            <a:r>
              <a:rPr lang="en-GB" altLang="ko-KR" dirty="0"/>
              <a:t>/imu"</a:t>
            </a:r>
          </a:p>
          <a:p>
            <a:r>
              <a:rPr lang="en-GB" altLang="ko-KR" dirty="0"/>
              <a:t>frame: "</a:t>
            </a:r>
            <a:r>
              <a:rPr lang="en-GB" altLang="ko-KR" dirty="0" err="1"/>
              <a:t>unilidar_imu</a:t>
            </a:r>
            <a:r>
              <a:rPr lang="en-GB" altLang="ko-KR" dirty="0"/>
              <a:t>"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7E0A93-848D-B03F-6436-0AB0554FC2FB}"/>
              </a:ext>
            </a:extLst>
          </p:cNvPr>
          <p:cNvSpPr txBox="1"/>
          <p:nvPr/>
        </p:nvSpPr>
        <p:spPr>
          <a:xfrm>
            <a:off x="0" y="621166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https://github.com/unitreerobotics/unilidar_sdk?tab=readme-ov-file</a:t>
            </a:r>
          </a:p>
        </p:txBody>
      </p:sp>
    </p:spTree>
    <p:extLst>
      <p:ext uri="{BB962C8B-B14F-4D97-AF65-F5344CB8AC3E}">
        <p14:creationId xmlns:p14="http://schemas.microsoft.com/office/powerpoint/2010/main" val="1107697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A590815-35FA-92E9-3718-C49C155C1A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75" b="12575"/>
          <a:stretch/>
        </p:blipFill>
        <p:spPr bwMode="auto">
          <a:xfrm>
            <a:off x="343323" y="1814299"/>
            <a:ext cx="5752677" cy="322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FEA1501-2B9A-4AB4-A14D-3735D6CB3B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" t="701" r="-988" b="4976"/>
          <a:stretch/>
        </p:blipFill>
        <p:spPr bwMode="auto">
          <a:xfrm>
            <a:off x="6714461" y="1814299"/>
            <a:ext cx="4565019" cy="322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E9E08A-650E-D54A-12E0-E5685A8E31D7}"/>
              </a:ext>
            </a:extLst>
          </p:cNvPr>
          <p:cNvSpPr txBox="1"/>
          <p:nvPr/>
        </p:nvSpPr>
        <p:spPr>
          <a:xfrm>
            <a:off x="920750" y="884408"/>
            <a:ext cx="3409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PointCloud2 Visualization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5182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A7F9E-FA9A-72C5-19ED-DA52F74DB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739E22-9F19-5148-35D1-820FC97F83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서비스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56B6B37-BDA9-058E-F516-3D666720D8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467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6F1408B-5417-0142-565E-280C5FFBF3BB}"/>
              </a:ext>
            </a:extLst>
          </p:cNvPr>
          <p:cNvSpPr txBox="1"/>
          <p:nvPr/>
        </p:nvSpPr>
        <p:spPr>
          <a:xfrm>
            <a:off x="1114547" y="1065457"/>
            <a:ext cx="609713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0" i="0" dirty="0">
                <a:effectLst/>
                <a:latin typeface="var(--font-fk-grotesk)"/>
              </a:rPr>
              <a:t>시나리오 </a:t>
            </a:r>
            <a:r>
              <a:rPr lang="en-US" altLang="ko-KR" b="0" i="0" dirty="0">
                <a:effectLst/>
                <a:latin typeface="var(--font-fk-grotesk)"/>
              </a:rPr>
              <a:t>1: </a:t>
            </a:r>
            <a:r>
              <a:rPr lang="ko-KR" altLang="en-US" b="0" i="0" dirty="0">
                <a:effectLst/>
                <a:latin typeface="var(--font-fk-grotesk)"/>
              </a:rPr>
              <a:t>기본 명령어 응답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__fkGroteskNeue_598ab8"/>
              </a:rPr>
              <a:t>입력</a:t>
            </a:r>
            <a:r>
              <a:rPr lang="en-US" altLang="ko-KR" b="0" i="0" dirty="0">
                <a:effectLst/>
                <a:latin typeface="__fkGroteskNeue_598ab8"/>
              </a:rPr>
              <a:t>: "</a:t>
            </a:r>
            <a:r>
              <a:rPr lang="en-GB" altLang="ko-KR" b="0" i="0" dirty="0">
                <a:effectLst/>
                <a:latin typeface="__fkGroteskNeue_598ab8"/>
              </a:rPr>
              <a:t>sit", "stand", "walk"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__fkGroteskNeue_598ab8"/>
              </a:rPr>
              <a:t>출력</a:t>
            </a:r>
            <a:r>
              <a:rPr lang="en-US" altLang="ko-KR" b="0" i="0" dirty="0">
                <a:effectLst/>
                <a:latin typeface="__fkGroteskNeue_598ab8"/>
              </a:rPr>
              <a:t>: </a:t>
            </a:r>
            <a:r>
              <a:rPr lang="ko-KR" altLang="en-US" b="0" i="0" dirty="0">
                <a:effectLst/>
                <a:latin typeface="__fkGroteskNeue_598ab8"/>
              </a:rPr>
              <a:t>각 명령에 따른 짖는 소리 </a:t>
            </a:r>
            <a:r>
              <a:rPr lang="en-US" altLang="ko-KR" b="0" i="0" dirty="0">
                <a:effectLst/>
                <a:latin typeface="__fkGroteskNeue_598ab8"/>
              </a:rPr>
              <a:t>("</a:t>
            </a:r>
            <a:r>
              <a:rPr lang="en-GB" altLang="ko-KR" b="0" i="0" dirty="0">
                <a:effectLst/>
                <a:latin typeface="__fkGroteskNeue_598ab8"/>
              </a:rPr>
              <a:t>woof", "ruff", "arf")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altLang="ko-KR" b="0" i="0" dirty="0">
                <a:effectLst/>
                <a:latin typeface="__fkGroteskNeue_598ab8"/>
              </a:rPr>
              <a:t>Client </a:t>
            </a:r>
            <a:r>
              <a:rPr lang="ko-KR" altLang="en-US" b="0" i="0" dirty="0">
                <a:effectLst/>
                <a:latin typeface="__fkGroteskNeue_598ab8"/>
              </a:rPr>
              <a:t>노드</a:t>
            </a:r>
            <a:r>
              <a:rPr lang="en-US" altLang="ko-KR" b="0" i="0" dirty="0">
                <a:effectLst/>
                <a:latin typeface="__fkGroteskNeue_598ab8"/>
              </a:rPr>
              <a:t>: </a:t>
            </a:r>
            <a:r>
              <a:rPr lang="en-GB" altLang="ko-KR" b="0" i="0" dirty="0" err="1">
                <a:effectLst/>
                <a:latin typeface="__fkGroteskNeue_598ab8"/>
              </a:rPr>
              <a:t>voice_command_client</a:t>
            </a:r>
            <a:endParaRPr lang="en-GB" altLang="ko-KR" b="0" i="0" dirty="0">
              <a:effectLst/>
              <a:latin typeface="__fkGroteskNeue_598ab8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altLang="ko-KR" b="0" i="0" dirty="0">
                <a:effectLst/>
                <a:latin typeface="__fkGroteskNeue_598ab8"/>
              </a:rPr>
              <a:t>Server </a:t>
            </a:r>
            <a:r>
              <a:rPr lang="ko-KR" altLang="en-US" b="0" i="0" dirty="0">
                <a:effectLst/>
                <a:latin typeface="__fkGroteskNeue_598ab8"/>
              </a:rPr>
              <a:t>노드</a:t>
            </a:r>
            <a:r>
              <a:rPr lang="en-US" altLang="ko-KR" b="0" i="0" dirty="0">
                <a:effectLst/>
                <a:latin typeface="__fkGroteskNeue_598ab8"/>
              </a:rPr>
              <a:t>: </a:t>
            </a:r>
            <a:r>
              <a:rPr lang="en-GB" altLang="ko-KR" b="0" i="0" dirty="0" err="1">
                <a:effectLst/>
                <a:latin typeface="__fkGroteskNeue_598ab8"/>
              </a:rPr>
              <a:t>dog_response_server</a:t>
            </a:r>
            <a:endParaRPr lang="en-GB" altLang="ko-KR" b="0" i="0" dirty="0">
              <a:effectLst/>
              <a:latin typeface="__fkGroteskNeue_598ab8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05BDD4AA-59E5-11E6-F0A4-BC9174CAA064}"/>
              </a:ext>
            </a:extLst>
          </p:cNvPr>
          <p:cNvCxnSpPr/>
          <p:nvPr/>
        </p:nvCxnSpPr>
        <p:spPr>
          <a:xfrm>
            <a:off x="4527550" y="3879850"/>
            <a:ext cx="3632200" cy="0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5F95D434-D19C-13BF-986C-3BDA4A57BEA9}"/>
              </a:ext>
            </a:extLst>
          </p:cNvPr>
          <p:cNvCxnSpPr/>
          <p:nvPr/>
        </p:nvCxnSpPr>
        <p:spPr>
          <a:xfrm>
            <a:off x="4527550" y="4908550"/>
            <a:ext cx="3632200" cy="0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87EBC30-EAC0-82C7-C8A1-CB4938A85A21}"/>
              </a:ext>
            </a:extLst>
          </p:cNvPr>
          <p:cNvGrpSpPr/>
          <p:nvPr/>
        </p:nvGrpSpPr>
        <p:grpSpPr>
          <a:xfrm>
            <a:off x="1733550" y="3378200"/>
            <a:ext cx="2228850" cy="2228850"/>
            <a:chOff x="1981200" y="3009900"/>
            <a:chExt cx="2228850" cy="2228850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30C603A-2704-3DF8-D726-4426B2C10F2B}"/>
                </a:ext>
              </a:extLst>
            </p:cNvPr>
            <p:cNvSpPr/>
            <p:nvPr/>
          </p:nvSpPr>
          <p:spPr>
            <a:xfrm>
              <a:off x="1981200" y="3009900"/>
              <a:ext cx="2228850" cy="2228850"/>
            </a:xfrm>
            <a:prstGeom prst="ellips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Node A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A74AD254-8CDD-B444-58AA-EC815AB73B3D}"/>
                </a:ext>
              </a:extLst>
            </p:cNvPr>
            <p:cNvSpPr/>
            <p:nvPr/>
          </p:nvSpPr>
          <p:spPr>
            <a:xfrm>
              <a:off x="2241550" y="4387851"/>
              <a:ext cx="1708150" cy="41909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Service Server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F462D61-F8D4-D688-D8A8-4B0C5FF503D3}"/>
              </a:ext>
            </a:extLst>
          </p:cNvPr>
          <p:cNvGrpSpPr/>
          <p:nvPr/>
        </p:nvGrpSpPr>
        <p:grpSpPr>
          <a:xfrm>
            <a:off x="8712200" y="3378200"/>
            <a:ext cx="2228850" cy="2228850"/>
            <a:chOff x="1981200" y="3009900"/>
            <a:chExt cx="2228850" cy="2228850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6DBD3548-F240-4CE4-879C-58004326ACB3}"/>
                </a:ext>
              </a:extLst>
            </p:cNvPr>
            <p:cNvSpPr/>
            <p:nvPr/>
          </p:nvSpPr>
          <p:spPr>
            <a:xfrm>
              <a:off x="1981200" y="3009900"/>
              <a:ext cx="2228850" cy="2228850"/>
            </a:xfrm>
            <a:prstGeom prst="ellips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Node B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8BC524D8-8874-3225-E063-5F8CE83048A4}"/>
                </a:ext>
              </a:extLst>
            </p:cNvPr>
            <p:cNvSpPr/>
            <p:nvPr/>
          </p:nvSpPr>
          <p:spPr>
            <a:xfrm>
              <a:off x="2241550" y="4387851"/>
              <a:ext cx="1708150" cy="41909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Service Client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A3C70FDB-0198-49EB-A01D-BC6DD990C0EA}"/>
              </a:ext>
            </a:extLst>
          </p:cNvPr>
          <p:cNvSpPr txBox="1"/>
          <p:nvPr/>
        </p:nvSpPr>
        <p:spPr>
          <a:xfrm>
            <a:off x="8636000" y="1418906"/>
            <a:ext cx="3105426" cy="1123879"/>
          </a:xfrm>
          <a:prstGeom prst="rect">
            <a:avLst/>
          </a:prstGeom>
          <a:solidFill>
            <a:srgbClr val="002060"/>
          </a:solidFill>
        </p:spPr>
        <p:txBody>
          <a:bodyPr wrap="square" tIns="72000" bIns="72000" anchor="ctr">
            <a:spAutoFit/>
          </a:bodyPr>
          <a:lstStyle/>
          <a:p>
            <a:pPr>
              <a:lnSpc>
                <a:spcPts val="1425"/>
              </a:lnSpc>
            </a:pPr>
            <a:r>
              <a:rPr lang="en-US" altLang="ko-KR" b="0" i="1" dirty="0">
                <a:solidFill>
                  <a:srgbClr val="676E95"/>
                </a:solidFill>
                <a:effectLst/>
                <a:latin typeface="MesloLGLDZ Nerd Font Mono" panose="020B0609030804020204" pitchFamily="49" charset="0"/>
              </a:rPr>
              <a:t># </a:t>
            </a:r>
            <a:r>
              <a:rPr lang="en-US" altLang="ko-KR" b="0" i="1" dirty="0" err="1">
                <a:solidFill>
                  <a:srgbClr val="676E95"/>
                </a:solidFill>
                <a:effectLst/>
                <a:latin typeface="MesloLGLDZ Nerd Font Mono" panose="020B0609030804020204" pitchFamily="49" charset="0"/>
              </a:rPr>
              <a:t>srv</a:t>
            </a:r>
            <a:r>
              <a:rPr lang="en-US" altLang="ko-KR" b="0" i="1" dirty="0">
                <a:solidFill>
                  <a:srgbClr val="676E95"/>
                </a:solidFill>
                <a:effectLst/>
                <a:latin typeface="MesloLGLDZ Nerd Font Mono" panose="020B0609030804020204" pitchFamily="49" charset="0"/>
              </a:rPr>
              <a:t>/</a:t>
            </a:r>
            <a:r>
              <a:rPr lang="en-US" altLang="ko-KR" b="0" i="1" dirty="0" err="1">
                <a:solidFill>
                  <a:srgbClr val="676E95"/>
                </a:solidFill>
                <a:effectLst/>
                <a:latin typeface="MesloLGLDZ Nerd Font Mono" panose="020B0609030804020204" pitchFamily="49" charset="0"/>
              </a:rPr>
              <a:t>DogResponse.srv</a:t>
            </a:r>
            <a:endParaRPr lang="en-US" altLang="ko-KR" b="0" dirty="0">
              <a:solidFill>
                <a:srgbClr val="BABED8"/>
              </a:solidFill>
              <a:effectLst/>
              <a:latin typeface="MesloLGLDZ Nerd Font Mono" panose="020B06090308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b="0" dirty="0">
                <a:solidFill>
                  <a:srgbClr val="C792EA"/>
                </a:solidFill>
                <a:effectLst/>
                <a:latin typeface="MesloLGLDZ Nerd Font Mono" panose="020B0609030804020204" pitchFamily="49" charset="0"/>
              </a:rPr>
              <a:t>string</a:t>
            </a:r>
            <a:r>
              <a:rPr lang="en-US" altLang="ko-KR" b="0" dirty="0">
                <a:solidFill>
                  <a:srgbClr val="BABED8"/>
                </a:solidFill>
                <a:effectLst/>
                <a:latin typeface="MesloLGLDZ Nerd Font Mono" panose="020B0609030804020204" pitchFamily="49" charset="0"/>
              </a:rPr>
              <a:t> </a:t>
            </a:r>
            <a:r>
              <a:rPr lang="en-US" altLang="ko-KR" b="0" i="1" dirty="0">
                <a:solidFill>
                  <a:srgbClr val="BABED8"/>
                </a:solidFill>
                <a:effectLst/>
                <a:latin typeface="MesloLGLDZ Nerd Font Mono" panose="020B0609030804020204" pitchFamily="49" charset="0"/>
              </a:rPr>
              <a:t>command</a:t>
            </a:r>
            <a:endParaRPr lang="en-US" altLang="ko-KR" b="0" dirty="0">
              <a:solidFill>
                <a:srgbClr val="BABED8"/>
              </a:solidFill>
              <a:effectLst/>
              <a:latin typeface="MesloLGLDZ Nerd Font Mono" panose="020B0609030804020204" pitchFamily="49" charset="0"/>
            </a:endParaRPr>
          </a:p>
          <a:p>
            <a:pPr>
              <a:lnSpc>
                <a:spcPts val="1425"/>
              </a:lnSpc>
            </a:pPr>
            <a:r>
              <a:rPr lang="en-US" altLang="ko-KR" b="0" dirty="0">
                <a:solidFill>
                  <a:srgbClr val="BABED8"/>
                </a:solidFill>
                <a:effectLst/>
                <a:latin typeface="MesloLGLDZ Nerd Font Mono" panose="020B0609030804020204" pitchFamily="49" charset="0"/>
              </a:rPr>
              <a:t>---</a:t>
            </a:r>
          </a:p>
          <a:p>
            <a:pPr>
              <a:lnSpc>
                <a:spcPts val="1425"/>
              </a:lnSpc>
            </a:pPr>
            <a:r>
              <a:rPr lang="en-US" altLang="ko-KR" b="0" dirty="0">
                <a:solidFill>
                  <a:srgbClr val="C792EA"/>
                </a:solidFill>
                <a:effectLst/>
                <a:latin typeface="MesloLGLDZ Nerd Font Mono" panose="020B0609030804020204" pitchFamily="49" charset="0"/>
              </a:rPr>
              <a:t>string</a:t>
            </a:r>
            <a:r>
              <a:rPr lang="en-US" altLang="ko-KR" b="0" dirty="0">
                <a:solidFill>
                  <a:srgbClr val="BABED8"/>
                </a:solidFill>
                <a:effectLst/>
                <a:latin typeface="MesloLGLDZ Nerd Font Mono" panose="020B0609030804020204" pitchFamily="49" charset="0"/>
              </a:rPr>
              <a:t> </a:t>
            </a:r>
            <a:r>
              <a:rPr lang="en-US" altLang="ko-KR" b="0" i="1" dirty="0">
                <a:solidFill>
                  <a:srgbClr val="BABED8"/>
                </a:solidFill>
                <a:effectLst/>
                <a:latin typeface="MesloLGLDZ Nerd Font Mono" panose="020B0609030804020204" pitchFamily="49" charset="0"/>
              </a:rPr>
              <a:t>response</a:t>
            </a:r>
            <a:endParaRPr lang="en-US" altLang="ko-KR" b="0" dirty="0">
              <a:solidFill>
                <a:srgbClr val="BABED8"/>
              </a:solidFill>
              <a:effectLst/>
              <a:latin typeface="MesloLGLDZ Nerd Font Mono" panose="020B06090308040202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3B9B1F3-95D5-511B-FF55-A7BC03AEDA04}"/>
              </a:ext>
            </a:extLst>
          </p:cNvPr>
          <p:cNvSpPr txBox="1"/>
          <p:nvPr/>
        </p:nvSpPr>
        <p:spPr>
          <a:xfrm>
            <a:off x="5654537" y="3429000"/>
            <a:ext cx="13782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1" dirty="0">
                <a:solidFill>
                  <a:srgbClr val="000000"/>
                </a:solidFill>
                <a:effectLst/>
                <a:latin typeface="MesloLGLDZ Nerd Font Mono" panose="020B0609030804020204" pitchFamily="49" charset="0"/>
              </a:rPr>
              <a:t>command</a:t>
            </a:r>
            <a:endParaRPr lang="ko-KR" altLang="en-US" dirty="0">
              <a:solidFill>
                <a:srgbClr val="00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1007D19-BA73-94E7-CCD3-4426B51FF737}"/>
              </a:ext>
            </a:extLst>
          </p:cNvPr>
          <p:cNvSpPr txBox="1"/>
          <p:nvPr/>
        </p:nvSpPr>
        <p:spPr>
          <a:xfrm>
            <a:off x="5654537" y="4492625"/>
            <a:ext cx="13782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1" dirty="0">
                <a:solidFill>
                  <a:srgbClr val="000000"/>
                </a:solidFill>
                <a:effectLst/>
                <a:latin typeface="MesloLGLDZ Nerd Font Mono" panose="020B0609030804020204" pitchFamily="49" charset="0"/>
              </a:rPr>
              <a:t>response</a:t>
            </a:r>
            <a:endParaRPr lang="ko-KR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86117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57A079-5514-BFF7-E345-263F92223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FB8C2E-BDFD-583A-1B4E-2DAA7F2F7A85}"/>
              </a:ext>
            </a:extLst>
          </p:cNvPr>
          <p:cNvSpPr txBox="1"/>
          <p:nvPr/>
        </p:nvSpPr>
        <p:spPr>
          <a:xfrm>
            <a:off x="1113443" y="1065457"/>
            <a:ext cx="759875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0" i="0" dirty="0">
                <a:effectLst/>
                <a:latin typeface="var(--font-fk-grotesk)"/>
              </a:rPr>
              <a:t>시나리오 </a:t>
            </a:r>
            <a:r>
              <a:rPr lang="en-US" altLang="ko-KR" b="0" i="0" dirty="0">
                <a:effectLst/>
                <a:latin typeface="var(--font-fk-grotesk)"/>
              </a:rPr>
              <a:t>2: </a:t>
            </a:r>
            <a:r>
              <a:rPr lang="ko-KR" altLang="en-US" b="0" i="0" dirty="0">
                <a:effectLst/>
                <a:latin typeface="var(--font-fk-grotesk)"/>
              </a:rPr>
              <a:t>상호작용 응답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__fkGroteskNeue_598ab8"/>
              </a:rPr>
              <a:t>입력</a:t>
            </a:r>
            <a:r>
              <a:rPr lang="en-US" altLang="ko-KR" b="0" i="0" dirty="0">
                <a:effectLst/>
                <a:latin typeface="__fkGroteskNeue_598ab8"/>
              </a:rPr>
              <a:t>: "</a:t>
            </a:r>
            <a:r>
              <a:rPr lang="en-GB" altLang="ko-KR" b="0" i="0" dirty="0">
                <a:effectLst/>
                <a:latin typeface="__fkGroteskNeue_598ab8"/>
              </a:rPr>
              <a:t>play", "treat", "pat"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ko-KR" altLang="en-US" b="0" i="0" dirty="0">
                <a:effectLst/>
                <a:latin typeface="__fkGroteskNeue_598ab8"/>
              </a:rPr>
              <a:t>출력</a:t>
            </a:r>
            <a:r>
              <a:rPr lang="en-US" altLang="ko-KR" b="0" i="0" dirty="0">
                <a:effectLst/>
                <a:latin typeface="__fkGroteskNeue_598ab8"/>
              </a:rPr>
              <a:t>: </a:t>
            </a:r>
            <a:r>
              <a:rPr lang="ko-KR" altLang="en-US" b="0" i="0" dirty="0">
                <a:effectLst/>
                <a:latin typeface="__fkGroteskNeue_598ab8"/>
              </a:rPr>
              <a:t>상호작용에 따른 반응 </a:t>
            </a:r>
            <a:r>
              <a:rPr lang="en-US" altLang="ko-KR" b="0" i="0" dirty="0">
                <a:effectLst/>
                <a:latin typeface="__fkGroteskNeue_598ab8"/>
              </a:rPr>
              <a:t>("</a:t>
            </a:r>
            <a:r>
              <a:rPr lang="en-GB" altLang="ko-KR" b="0" i="0" dirty="0">
                <a:effectLst/>
                <a:latin typeface="__fkGroteskNeue_598ab8"/>
              </a:rPr>
              <a:t>excited-bark!", "gentle-woof", "happy-yelp")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altLang="ko-KR" b="0" i="0" dirty="0">
                <a:effectLst/>
                <a:latin typeface="__fkGroteskNeue_598ab8"/>
              </a:rPr>
              <a:t>Client </a:t>
            </a:r>
            <a:r>
              <a:rPr lang="ko-KR" altLang="en-US" b="0" i="0" dirty="0">
                <a:effectLst/>
                <a:latin typeface="__fkGroteskNeue_598ab8"/>
              </a:rPr>
              <a:t>노드</a:t>
            </a:r>
            <a:r>
              <a:rPr lang="en-US" altLang="ko-KR" b="0" i="0" dirty="0">
                <a:effectLst/>
                <a:latin typeface="__fkGroteskNeue_598ab8"/>
              </a:rPr>
              <a:t>: </a:t>
            </a:r>
            <a:r>
              <a:rPr lang="en-GB" altLang="ko-KR" b="0" i="0" dirty="0" err="1">
                <a:effectLst/>
                <a:latin typeface="__fkGroteskNeue_598ab8"/>
              </a:rPr>
              <a:t>interaction_client</a:t>
            </a:r>
            <a:endParaRPr lang="en-GB" altLang="ko-KR" b="0" i="0" dirty="0">
              <a:effectLst/>
              <a:latin typeface="__fkGroteskNeue_598ab8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altLang="ko-KR" b="0" i="0" dirty="0">
                <a:effectLst/>
                <a:latin typeface="__fkGroteskNeue_598ab8"/>
              </a:rPr>
              <a:t>Server </a:t>
            </a:r>
            <a:r>
              <a:rPr lang="ko-KR" altLang="en-US" b="0" i="0" dirty="0">
                <a:effectLst/>
                <a:latin typeface="__fkGroteskNeue_598ab8"/>
              </a:rPr>
              <a:t>노드</a:t>
            </a:r>
            <a:r>
              <a:rPr lang="en-US" altLang="ko-KR" b="0" i="0" dirty="0">
                <a:effectLst/>
                <a:latin typeface="__fkGroteskNeue_598ab8"/>
              </a:rPr>
              <a:t>: </a:t>
            </a:r>
            <a:r>
              <a:rPr lang="en-GB" altLang="ko-KR" b="0" i="0" dirty="0" err="1">
                <a:effectLst/>
                <a:latin typeface="__fkGroteskNeue_598ab8"/>
              </a:rPr>
              <a:t>dog_behavior_server</a:t>
            </a:r>
            <a:endParaRPr lang="en-GB" altLang="ko-KR" b="0" i="0" dirty="0">
              <a:effectLst/>
              <a:latin typeface="__fkGroteskNeue_598ab8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62FC70EA-AB60-6B8F-3ECB-8CD38765BC9B}"/>
              </a:ext>
            </a:extLst>
          </p:cNvPr>
          <p:cNvCxnSpPr/>
          <p:nvPr/>
        </p:nvCxnSpPr>
        <p:spPr>
          <a:xfrm>
            <a:off x="4527550" y="3879850"/>
            <a:ext cx="3632200" cy="0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72935B5F-24B5-CC38-4B5C-E3A7F9F3FCB4}"/>
              </a:ext>
            </a:extLst>
          </p:cNvPr>
          <p:cNvCxnSpPr/>
          <p:nvPr/>
        </p:nvCxnSpPr>
        <p:spPr>
          <a:xfrm>
            <a:off x="4527550" y="4908550"/>
            <a:ext cx="3632200" cy="0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CEB300F-9272-2AD7-CDD5-8F3EECFD6B00}"/>
              </a:ext>
            </a:extLst>
          </p:cNvPr>
          <p:cNvGrpSpPr/>
          <p:nvPr/>
        </p:nvGrpSpPr>
        <p:grpSpPr>
          <a:xfrm>
            <a:off x="1733550" y="3378200"/>
            <a:ext cx="2228850" cy="2228850"/>
            <a:chOff x="1981200" y="3009900"/>
            <a:chExt cx="2228850" cy="2228850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E2D667D-FA7F-F6FF-DD8E-844EA1297E0D}"/>
                </a:ext>
              </a:extLst>
            </p:cNvPr>
            <p:cNvSpPr/>
            <p:nvPr/>
          </p:nvSpPr>
          <p:spPr>
            <a:xfrm>
              <a:off x="1981200" y="3009900"/>
              <a:ext cx="2228850" cy="2228850"/>
            </a:xfrm>
            <a:prstGeom prst="ellips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Node A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8A749828-A5FA-FC80-002E-37C689603C04}"/>
                </a:ext>
              </a:extLst>
            </p:cNvPr>
            <p:cNvSpPr/>
            <p:nvPr/>
          </p:nvSpPr>
          <p:spPr>
            <a:xfrm>
              <a:off x="2241550" y="4387851"/>
              <a:ext cx="1708150" cy="41909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Service Server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F8DC47C-9099-1C44-ACF7-ECD443852EE8}"/>
              </a:ext>
            </a:extLst>
          </p:cNvPr>
          <p:cNvGrpSpPr/>
          <p:nvPr/>
        </p:nvGrpSpPr>
        <p:grpSpPr>
          <a:xfrm>
            <a:off x="8712200" y="3378200"/>
            <a:ext cx="2228850" cy="2228850"/>
            <a:chOff x="1981200" y="3009900"/>
            <a:chExt cx="2228850" cy="2228850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FFE9072-9946-9395-694E-1A1B06BBEB51}"/>
                </a:ext>
              </a:extLst>
            </p:cNvPr>
            <p:cNvSpPr/>
            <p:nvPr/>
          </p:nvSpPr>
          <p:spPr>
            <a:xfrm>
              <a:off x="1981200" y="3009900"/>
              <a:ext cx="2228850" cy="2228850"/>
            </a:xfrm>
            <a:prstGeom prst="ellips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Node B</a:t>
              </a:r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AB2B91F8-5DFC-E83E-181D-951198074A24}"/>
                </a:ext>
              </a:extLst>
            </p:cNvPr>
            <p:cNvSpPr/>
            <p:nvPr/>
          </p:nvSpPr>
          <p:spPr>
            <a:xfrm>
              <a:off x="2241550" y="4387851"/>
              <a:ext cx="1708150" cy="41909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Service Client</a:t>
              </a:r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3C002BB-473D-5F94-FC7B-AB4E72A2FFB0}"/>
              </a:ext>
            </a:extLst>
          </p:cNvPr>
          <p:cNvSpPr txBox="1"/>
          <p:nvPr/>
        </p:nvSpPr>
        <p:spPr>
          <a:xfrm>
            <a:off x="8636000" y="1418906"/>
            <a:ext cx="3105426" cy="1123879"/>
          </a:xfrm>
          <a:prstGeom prst="rect">
            <a:avLst/>
          </a:prstGeom>
          <a:solidFill>
            <a:srgbClr val="002060"/>
          </a:solidFill>
        </p:spPr>
        <p:txBody>
          <a:bodyPr wrap="square" tIns="72000" bIns="72000" anchor="ctr">
            <a:spAutoFit/>
          </a:bodyPr>
          <a:lstStyle/>
          <a:p>
            <a:pPr>
              <a:lnSpc>
                <a:spcPts val="1425"/>
              </a:lnSpc>
            </a:pPr>
            <a:r>
              <a:rPr lang="en-US" altLang="ko-KR" b="0" i="1" dirty="0">
                <a:solidFill>
                  <a:srgbClr val="676E95"/>
                </a:solidFill>
                <a:effectLst/>
                <a:latin typeface="MesloLGLDZ Nerd Font Mono" panose="020B0609030804020204" pitchFamily="49" charset="0"/>
              </a:rPr>
              <a:t># </a:t>
            </a:r>
            <a:r>
              <a:rPr lang="en-US" altLang="ko-KR" b="0" i="1" dirty="0" err="1">
                <a:solidFill>
                  <a:srgbClr val="676E95"/>
                </a:solidFill>
                <a:effectLst/>
                <a:latin typeface="MesloLGLDZ Nerd Font Mono" panose="020B0609030804020204" pitchFamily="49" charset="0"/>
              </a:rPr>
              <a:t>srv</a:t>
            </a:r>
            <a:r>
              <a:rPr lang="en-US" altLang="ko-KR" b="0" i="1" dirty="0">
                <a:solidFill>
                  <a:srgbClr val="676E95"/>
                </a:solidFill>
                <a:effectLst/>
                <a:latin typeface="MesloLGLDZ Nerd Font Mono" panose="020B0609030804020204" pitchFamily="49" charset="0"/>
              </a:rPr>
              <a:t>/</a:t>
            </a:r>
            <a:r>
              <a:rPr lang="en-US" altLang="ko-KR" b="0" i="1" dirty="0" err="1">
                <a:solidFill>
                  <a:srgbClr val="676E95"/>
                </a:solidFill>
                <a:effectLst/>
                <a:latin typeface="MesloLGLDZ Nerd Font Mono" panose="020B0609030804020204" pitchFamily="49" charset="0"/>
              </a:rPr>
              <a:t>DogResponse.srv</a:t>
            </a:r>
            <a:endParaRPr lang="en-US" altLang="ko-KR" b="0" dirty="0">
              <a:solidFill>
                <a:srgbClr val="BABED8"/>
              </a:solidFill>
              <a:effectLst/>
              <a:latin typeface="MesloLGLDZ Nerd Font Mono" panose="020B0609030804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ko-KR" b="0" dirty="0">
                <a:solidFill>
                  <a:srgbClr val="C792EA"/>
                </a:solidFill>
                <a:effectLst/>
                <a:latin typeface="MesloLGLDZ Nerd Font Mono" panose="020B0609030804020204" pitchFamily="49" charset="0"/>
              </a:rPr>
              <a:t>string</a:t>
            </a:r>
            <a:r>
              <a:rPr lang="en-US" altLang="ko-KR" b="0" dirty="0">
                <a:solidFill>
                  <a:srgbClr val="BABED8"/>
                </a:solidFill>
                <a:effectLst/>
                <a:latin typeface="MesloLGLDZ Nerd Font Mono" panose="020B0609030804020204" pitchFamily="49" charset="0"/>
              </a:rPr>
              <a:t> </a:t>
            </a:r>
            <a:r>
              <a:rPr lang="en-US" altLang="ko-KR" b="0" i="1" dirty="0">
                <a:solidFill>
                  <a:srgbClr val="BABED8"/>
                </a:solidFill>
                <a:effectLst/>
                <a:latin typeface="MesloLGLDZ Nerd Font Mono" panose="020B0609030804020204" pitchFamily="49" charset="0"/>
              </a:rPr>
              <a:t>command</a:t>
            </a:r>
            <a:endParaRPr lang="en-US" altLang="ko-KR" b="0" dirty="0">
              <a:solidFill>
                <a:srgbClr val="BABED8"/>
              </a:solidFill>
              <a:effectLst/>
              <a:latin typeface="MesloLGLDZ Nerd Font Mono" panose="020B0609030804020204" pitchFamily="49" charset="0"/>
            </a:endParaRPr>
          </a:p>
          <a:p>
            <a:pPr>
              <a:lnSpc>
                <a:spcPts val="1425"/>
              </a:lnSpc>
            </a:pPr>
            <a:r>
              <a:rPr lang="en-US" altLang="ko-KR" b="0" dirty="0">
                <a:solidFill>
                  <a:srgbClr val="BABED8"/>
                </a:solidFill>
                <a:effectLst/>
                <a:latin typeface="MesloLGLDZ Nerd Font Mono" panose="020B0609030804020204" pitchFamily="49" charset="0"/>
              </a:rPr>
              <a:t>---</a:t>
            </a:r>
          </a:p>
          <a:p>
            <a:pPr>
              <a:lnSpc>
                <a:spcPts val="1425"/>
              </a:lnSpc>
            </a:pPr>
            <a:r>
              <a:rPr lang="en-US" altLang="ko-KR" b="0" dirty="0">
                <a:solidFill>
                  <a:srgbClr val="C792EA"/>
                </a:solidFill>
                <a:effectLst/>
                <a:latin typeface="MesloLGLDZ Nerd Font Mono" panose="020B0609030804020204" pitchFamily="49" charset="0"/>
              </a:rPr>
              <a:t>string</a:t>
            </a:r>
            <a:r>
              <a:rPr lang="en-US" altLang="ko-KR" b="0" dirty="0">
                <a:solidFill>
                  <a:srgbClr val="BABED8"/>
                </a:solidFill>
                <a:effectLst/>
                <a:latin typeface="MesloLGLDZ Nerd Font Mono" panose="020B0609030804020204" pitchFamily="49" charset="0"/>
              </a:rPr>
              <a:t> </a:t>
            </a:r>
            <a:r>
              <a:rPr lang="en-US" altLang="ko-KR" b="0" i="1" dirty="0">
                <a:solidFill>
                  <a:srgbClr val="BABED8"/>
                </a:solidFill>
                <a:effectLst/>
                <a:latin typeface="MesloLGLDZ Nerd Font Mono" panose="020B0609030804020204" pitchFamily="49" charset="0"/>
              </a:rPr>
              <a:t>response</a:t>
            </a:r>
            <a:endParaRPr lang="en-US" altLang="ko-KR" b="0" dirty="0">
              <a:solidFill>
                <a:srgbClr val="BABED8"/>
              </a:solidFill>
              <a:effectLst/>
              <a:latin typeface="MesloLGLDZ Nerd Font Mono" panose="020B060903080402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C3F6DC-0D78-AE3E-A85D-966D3FF2070A}"/>
              </a:ext>
            </a:extLst>
          </p:cNvPr>
          <p:cNvSpPr txBox="1"/>
          <p:nvPr/>
        </p:nvSpPr>
        <p:spPr>
          <a:xfrm>
            <a:off x="5654537" y="3429000"/>
            <a:ext cx="13782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1" dirty="0">
                <a:solidFill>
                  <a:srgbClr val="000000"/>
                </a:solidFill>
                <a:effectLst/>
                <a:latin typeface="MesloLGLDZ Nerd Font Mono" panose="020B0609030804020204" pitchFamily="49" charset="0"/>
              </a:rPr>
              <a:t>command</a:t>
            </a:r>
            <a:endParaRPr lang="ko-KR" altLang="en-US" dirty="0">
              <a:solidFill>
                <a:srgbClr val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FEDF6B-EBE0-4ACB-FE18-815DAEBF6E83}"/>
              </a:ext>
            </a:extLst>
          </p:cNvPr>
          <p:cNvSpPr txBox="1"/>
          <p:nvPr/>
        </p:nvSpPr>
        <p:spPr>
          <a:xfrm>
            <a:off x="5654537" y="4492625"/>
            <a:ext cx="13782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1" dirty="0">
                <a:solidFill>
                  <a:srgbClr val="000000"/>
                </a:solidFill>
                <a:effectLst/>
                <a:latin typeface="MesloLGLDZ Nerd Font Mono" panose="020B0609030804020204" pitchFamily="49" charset="0"/>
              </a:rPr>
              <a:t>response</a:t>
            </a:r>
            <a:endParaRPr lang="ko-KR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232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en-US" altLang="ko" dirty="0"/>
              <a:t>1. </a:t>
            </a:r>
            <a:r>
              <a:rPr lang="ko" dirty="0"/>
              <a:t>BACKGROUND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ko"/>
              <a:t>Quadruped Robot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8899" y="203201"/>
            <a:ext cx="4089900" cy="408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/>
          <p:cNvPicPr preferRelativeResize="0"/>
          <p:nvPr/>
        </p:nvPicPr>
        <p:blipFill rotWithShape="1">
          <a:blip r:embed="rId4">
            <a:alphaModFix/>
          </a:blip>
          <a:srcRect l="12747" t="12747" r="12747" b="12747"/>
          <a:stretch/>
        </p:blipFill>
        <p:spPr>
          <a:xfrm>
            <a:off x="7915834" y="4513234"/>
            <a:ext cx="2124633" cy="2124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3201" y="203200"/>
            <a:ext cx="7492497" cy="528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researchgate.net">
            <a:extLst>
              <a:ext uri="{FF2B5EF4-FFF2-40B4-BE49-F238E27FC236}">
                <a16:creationId xmlns:a16="http://schemas.microsoft.com/office/drawing/2014/main" id="{418483C8-868A-01EC-0BD7-6B092BDE5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388" y="849731"/>
            <a:ext cx="3638076" cy="4324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5A5EEB6-5CBB-97AC-46AF-CF08FDCD77D2}"/>
              </a:ext>
            </a:extLst>
          </p:cNvPr>
          <p:cNvSpPr txBox="1"/>
          <p:nvPr/>
        </p:nvSpPr>
        <p:spPr>
          <a:xfrm>
            <a:off x="-1136" y="5657671"/>
            <a:ext cx="609713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van der </a:t>
            </a:r>
            <a:r>
              <a:rPr lang="en-US" altLang="ko-KR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Weele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Jacobus P., and Erik J. Banning. "Mode interaction in horses, tea, and other nonlinear oscillators: The universal role of symmetry." </a:t>
            </a:r>
            <a:r>
              <a:rPr lang="en-US" altLang="ko-KR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American Journal of Physics</a:t>
            </a:r>
            <a:r>
              <a:rPr lang="en-US" altLang="ko-KR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69.9 (2001): 953-965.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001728-8723-4921-E16A-1CD4456EBE3D}"/>
              </a:ext>
            </a:extLst>
          </p:cNvPr>
          <p:cNvSpPr txBox="1"/>
          <p:nvPr/>
        </p:nvSpPr>
        <p:spPr>
          <a:xfrm>
            <a:off x="5302250" y="2411668"/>
            <a:ext cx="61214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Fig. 16. The four basic gaits, corresponding to the basic modes of our four-pendulum model: ~a! pronk, ~b! bound, ~c! pace ~or rack!, and ~d! trot. The pictures of the latter three are adapted from Ref. 19.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9193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724995-C61B-4B26-6EE1-6A9F6EA63F59}"/>
              </a:ext>
            </a:extLst>
          </p:cNvPr>
          <p:cNvSpPr txBox="1"/>
          <p:nvPr/>
        </p:nvSpPr>
        <p:spPr>
          <a:xfrm>
            <a:off x="5283200" y="195957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ko-KR" altLang="en-US" b="0" i="0" dirty="0" err="1">
                <a:effectLst/>
                <a:latin typeface="__fkGroteskNeue_598ab8"/>
              </a:rPr>
              <a:t>트로팅</a:t>
            </a:r>
            <a:r>
              <a:rPr lang="ko-KR" altLang="en-US" b="0" i="0" dirty="0">
                <a:effectLst/>
                <a:latin typeface="__fkGroteskNeue_598ab8"/>
              </a:rPr>
              <a:t> </a:t>
            </a:r>
            <a:r>
              <a:rPr lang="en-US" altLang="ko-KR" b="0" i="0" dirty="0">
                <a:effectLst/>
                <a:latin typeface="__fkGroteskNeue_598ab8"/>
              </a:rPr>
              <a:t>gait (Trotting gait):</a:t>
            </a:r>
          </a:p>
          <a:p>
            <a:pPr algn="l"/>
            <a:r>
              <a:rPr lang="ko-KR" altLang="en-US" b="0" i="0" dirty="0">
                <a:effectLst/>
                <a:latin typeface="__fkGroteskNeue_598ab8"/>
              </a:rPr>
              <a:t>대각선 방향의 두 다리가 쌍을 이루어 번갈아 움직임</a:t>
            </a:r>
            <a:endParaRPr lang="en-US" altLang="ko-KR" b="0" i="0" dirty="0">
              <a:effectLst/>
              <a:latin typeface="__fkGroteskNeue_598ab8"/>
            </a:endParaRPr>
          </a:p>
          <a:p>
            <a:pPr algn="l"/>
            <a:r>
              <a:rPr lang="ko-KR" altLang="en-US" b="0" i="0" dirty="0">
                <a:effectLst/>
                <a:latin typeface="__fkGroteskNeue_598ab8"/>
              </a:rPr>
              <a:t>무게중심 제어가 용이하여 </a:t>
            </a:r>
            <a:r>
              <a:rPr lang="ko-KR" altLang="en-US" b="0" i="0" dirty="0" err="1">
                <a:effectLst/>
                <a:latin typeface="__fkGroteskNeue_598ab8"/>
              </a:rPr>
              <a:t>사족보행로봇에서</a:t>
            </a:r>
            <a:r>
              <a:rPr lang="ko-KR" altLang="en-US" b="0" i="0" dirty="0">
                <a:effectLst/>
                <a:latin typeface="__fkGroteskNeue_598ab8"/>
              </a:rPr>
              <a:t> 자주 사용</a:t>
            </a:r>
            <a:endParaRPr lang="en-US" altLang="ko-KR" b="0" i="0" u="none" strike="noStrike" dirty="0">
              <a:effectLst/>
              <a:latin typeface="var(--font-berkeley-mono)"/>
              <a:hlinkClick r:id="rId2"/>
            </a:endParaRPr>
          </a:p>
        </p:txBody>
      </p:sp>
      <p:pic>
        <p:nvPicPr>
          <p:cNvPr id="5124" name="Picture 4" descr="link.springer.com">
            <a:extLst>
              <a:ext uri="{FF2B5EF4-FFF2-40B4-BE49-F238E27FC236}">
                <a16:creationId xmlns:a16="http://schemas.microsoft.com/office/drawing/2014/main" id="{80C7A3C7-520A-87BA-02E5-C6CC694A29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870" y="1728999"/>
            <a:ext cx="4308429" cy="2880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C22E72-0345-1D42-3B62-9C948050E555}"/>
              </a:ext>
            </a:extLst>
          </p:cNvPr>
          <p:cNvSpPr txBox="1"/>
          <p:nvPr/>
        </p:nvSpPr>
        <p:spPr>
          <a:xfrm>
            <a:off x="5283200" y="3260636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b="0" i="0" dirty="0">
                <a:effectLst/>
                <a:latin typeface="__fkGroteskNeue_598ab8"/>
              </a:rPr>
              <a:t>gallop (</a:t>
            </a:r>
            <a:r>
              <a:rPr lang="ko-KR" altLang="en-US" b="0" i="0" dirty="0">
                <a:effectLst/>
                <a:latin typeface="__fkGroteskNeue_598ab8"/>
              </a:rPr>
              <a:t> 갤럽</a:t>
            </a:r>
            <a:r>
              <a:rPr lang="en-US" altLang="ko-KR" b="0" i="0" dirty="0">
                <a:effectLst/>
                <a:latin typeface="__fkGroteskNeue_598ab8"/>
              </a:rPr>
              <a:t>):</a:t>
            </a:r>
          </a:p>
          <a:p>
            <a:pPr algn="l"/>
            <a:r>
              <a:rPr lang="ko-KR" altLang="en-US" dirty="0">
                <a:latin typeface="__fkGroteskNeue_598ab8"/>
              </a:rPr>
              <a:t>말</a:t>
            </a:r>
            <a:r>
              <a:rPr lang="ko-KR" altLang="en-US" b="0" i="0" dirty="0">
                <a:effectLst/>
                <a:latin typeface="__fkGroteskNeue_598ab8"/>
              </a:rPr>
              <a:t>과 같은 대형 동물에서 주로 관찰됩니다</a:t>
            </a:r>
            <a:r>
              <a:rPr lang="en-US" altLang="ko-KR" b="0" i="0" dirty="0">
                <a:effectLst/>
                <a:latin typeface="__fkGroteskNeue_598ab8"/>
              </a:rPr>
              <a:t>.</a:t>
            </a:r>
          </a:p>
          <a:p>
            <a:pPr algn="l"/>
            <a:r>
              <a:rPr lang="ko-KR" altLang="en-US" b="0" i="0" dirty="0">
                <a:effectLst/>
                <a:latin typeface="__fkGroteskNeue_598ab8"/>
              </a:rPr>
              <a:t>발의 순서</a:t>
            </a:r>
            <a:r>
              <a:rPr lang="en-US" altLang="ko-KR" b="0" i="0" dirty="0">
                <a:effectLst/>
                <a:latin typeface="__fkGroteskNeue_598ab8"/>
              </a:rPr>
              <a:t>: </a:t>
            </a:r>
            <a:r>
              <a:rPr lang="ko-KR" altLang="en-US" b="0" i="0" dirty="0">
                <a:effectLst/>
                <a:latin typeface="__fkGroteskNeue_598ab8"/>
              </a:rPr>
              <a:t>왼쪽 뒷발 → 오른쪽 뒷발 → 왼쪽 앞발 → 오른쪽 앞발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4B30A2-0B95-B2F4-6F70-66FA8A574539}"/>
              </a:ext>
            </a:extLst>
          </p:cNvPr>
          <p:cNvSpPr txBox="1"/>
          <p:nvPr/>
        </p:nvSpPr>
        <p:spPr>
          <a:xfrm>
            <a:off x="5283200" y="460640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https://youtu.be/83ULlgpT1UQ?si=5HH_yTlDumgRCLjK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CD0131-9B06-3366-3D71-FC46311406E2}"/>
              </a:ext>
            </a:extLst>
          </p:cNvPr>
          <p:cNvSpPr txBox="1"/>
          <p:nvPr/>
        </p:nvSpPr>
        <p:spPr>
          <a:xfrm>
            <a:off x="5232400" y="144479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https://youtu.be/OYYl7JmzM4Y?si=EMjdEdYjURvEQ_Sv</a:t>
            </a:r>
          </a:p>
        </p:txBody>
      </p:sp>
    </p:spTree>
    <p:extLst>
      <p:ext uri="{BB962C8B-B14F-4D97-AF65-F5344CB8AC3E}">
        <p14:creationId xmlns:p14="http://schemas.microsoft.com/office/powerpoint/2010/main" val="2799584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/>
          </a:bodyPr>
          <a:lstStyle/>
          <a:p>
            <a:r>
              <a:rPr lang="ko"/>
              <a:t>Guide Dog</a:t>
            </a:r>
            <a:endParaRPr/>
          </a:p>
        </p:txBody>
      </p:sp>
      <p:sp>
        <p:nvSpPr>
          <p:cNvPr id="99" name="Google Shape;99;p20"/>
          <p:cNvSpPr txBox="1"/>
          <p:nvPr/>
        </p:nvSpPr>
        <p:spPr>
          <a:xfrm>
            <a:off x="2727000" y="4560000"/>
            <a:ext cx="6738000" cy="21276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ko" altLang="en-US" sz="2400">
                <a:solidFill>
                  <a:schemeClr val="dk2"/>
                </a:solidFill>
              </a:rPr>
              <a:t>단점들 비싸다 </a:t>
            </a:r>
            <a:r>
              <a:rPr lang="en-US" altLang="ko" sz="2400">
                <a:solidFill>
                  <a:schemeClr val="dk2"/>
                </a:solidFill>
              </a:rPr>
              <a:t>(</a:t>
            </a:r>
            <a:r>
              <a:rPr lang="ko" altLang="en-US" sz="2400">
                <a:solidFill>
                  <a:schemeClr val="dk2"/>
                </a:solidFill>
              </a:rPr>
              <a:t>비용적으로 시간적으로</a:t>
            </a:r>
            <a:r>
              <a:rPr lang="en-US" altLang="ko" sz="2400">
                <a:solidFill>
                  <a:schemeClr val="dk2"/>
                </a:solidFill>
              </a:rPr>
              <a:t>)</a:t>
            </a:r>
            <a:endParaRPr sz="2400">
              <a:solidFill>
                <a:schemeClr val="dk2"/>
              </a:solidFill>
            </a:endParaRPr>
          </a:p>
          <a:p>
            <a:r>
              <a:rPr lang="ko" altLang="en-US" sz="2400">
                <a:solidFill>
                  <a:schemeClr val="dk2"/>
                </a:solidFill>
              </a:rPr>
              <a:t>교육</a:t>
            </a:r>
            <a:r>
              <a:rPr lang="en-US" altLang="ko" sz="2400">
                <a:solidFill>
                  <a:schemeClr val="dk2"/>
                </a:solidFill>
              </a:rPr>
              <a:t>3</a:t>
            </a:r>
            <a:r>
              <a:rPr lang="ko" altLang="en-US" sz="2400">
                <a:solidFill>
                  <a:schemeClr val="dk2"/>
                </a:solidFill>
              </a:rPr>
              <a:t>년 활동 </a:t>
            </a:r>
            <a:r>
              <a:rPr lang="en-US" altLang="ko" sz="2400">
                <a:solidFill>
                  <a:schemeClr val="dk2"/>
                </a:solidFill>
              </a:rPr>
              <a:t>3</a:t>
            </a:r>
            <a:r>
              <a:rPr lang="ko" altLang="en-US" sz="2400">
                <a:solidFill>
                  <a:schemeClr val="dk2"/>
                </a:solidFill>
              </a:rPr>
              <a:t>년</a:t>
            </a:r>
            <a:endParaRPr sz="2400">
              <a:solidFill>
                <a:schemeClr val="dk2"/>
              </a:solidFill>
            </a:endParaRPr>
          </a:p>
          <a:p>
            <a:r>
              <a:rPr lang="en-US" altLang="ko" sz="2400">
                <a:solidFill>
                  <a:schemeClr val="dk2"/>
                </a:solidFill>
              </a:rPr>
              <a:t>2%</a:t>
            </a:r>
            <a:r>
              <a:rPr lang="ko" altLang="en-US" sz="2400">
                <a:solidFill>
                  <a:schemeClr val="dk2"/>
                </a:solidFill>
              </a:rPr>
              <a:t>의 시각장애인이 안내견을 사용한다</a:t>
            </a:r>
            <a:endParaRPr sz="2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200" y="203201"/>
            <a:ext cx="7950200" cy="529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915</Words>
  <Application>Microsoft Office PowerPoint</Application>
  <PresentationFormat>와이드스크린</PresentationFormat>
  <Paragraphs>168</Paragraphs>
  <Slides>25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2" baseType="lpstr">
      <vt:lpstr>__fkGroteskNeue_598ab8</vt:lpstr>
      <vt:lpstr>var(--font-berkeley-mono)</vt:lpstr>
      <vt:lpstr>var(--font-fk-grotesk)</vt:lpstr>
      <vt:lpstr>맑은 고딕</vt:lpstr>
      <vt:lpstr>Arial</vt:lpstr>
      <vt:lpstr>MesloLGLDZ Nerd Font Mono</vt:lpstr>
      <vt:lpstr>Office 테마</vt:lpstr>
      <vt:lpstr>시각장애인을 위한 로봇안내견</vt:lpstr>
      <vt:lpstr>목차</vt:lpstr>
      <vt:lpstr>1. BACKGROUND</vt:lpstr>
      <vt:lpstr>Quadruped Robot</vt:lpstr>
      <vt:lpstr>PowerPoint 프레젠테이션</vt:lpstr>
      <vt:lpstr>PowerPoint 프레젠테이션</vt:lpstr>
      <vt:lpstr>PowerPoint 프레젠테이션</vt:lpstr>
      <vt:lpstr>Guide Dog</vt:lpstr>
      <vt:lpstr>PowerPoint 프레젠테이션</vt:lpstr>
      <vt:lpstr>PowerPoint 프레젠테이션</vt:lpstr>
      <vt:lpstr>2. Project</vt:lpstr>
      <vt:lpstr>PowerPoint 프레젠테이션</vt:lpstr>
      <vt:lpstr>PowerPoint 프레젠테이션</vt:lpstr>
      <vt:lpstr>Robot + Guide Dog</vt:lpstr>
      <vt:lpstr>PowerPoint 프레젠테이션</vt:lpstr>
      <vt:lpstr>High Level Controller with ROS2</vt:lpstr>
      <vt:lpstr>토픽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서비스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전찬욱</dc:creator>
  <cp:lastModifiedBy>전찬욱</cp:lastModifiedBy>
  <cp:revision>5</cp:revision>
  <dcterms:created xsi:type="dcterms:W3CDTF">2024-12-07T12:58:01Z</dcterms:created>
  <dcterms:modified xsi:type="dcterms:W3CDTF">2024-12-07T15:37:45Z</dcterms:modified>
</cp:coreProperties>
</file>

<file path=docProps/thumbnail.jpeg>
</file>